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9" r:id="rId4"/>
  </p:sldMasterIdLst>
  <p:notesMasterIdLst>
    <p:notesMasterId r:id="rId45"/>
  </p:notesMasterIdLst>
  <p:sldIdLst>
    <p:sldId id="429" r:id="rId5"/>
    <p:sldId id="430" r:id="rId6"/>
    <p:sldId id="340" r:id="rId7"/>
    <p:sldId id="431" r:id="rId8"/>
    <p:sldId id="432" r:id="rId9"/>
    <p:sldId id="433" r:id="rId10"/>
    <p:sldId id="434" r:id="rId11"/>
    <p:sldId id="398" r:id="rId12"/>
    <p:sldId id="399" r:id="rId13"/>
    <p:sldId id="280" r:id="rId14"/>
    <p:sldId id="256" r:id="rId15"/>
    <p:sldId id="393" r:id="rId16"/>
    <p:sldId id="257" r:id="rId17"/>
    <p:sldId id="259" r:id="rId18"/>
    <p:sldId id="261" r:id="rId19"/>
    <p:sldId id="263" r:id="rId20"/>
    <p:sldId id="423" r:id="rId21"/>
    <p:sldId id="265" r:id="rId22"/>
    <p:sldId id="395" r:id="rId23"/>
    <p:sldId id="267" r:id="rId24"/>
    <p:sldId id="382" r:id="rId25"/>
    <p:sldId id="394" r:id="rId26"/>
    <p:sldId id="381" r:id="rId27"/>
    <p:sldId id="383" r:id="rId28"/>
    <p:sldId id="288" r:id="rId29"/>
    <p:sldId id="384" r:id="rId30"/>
    <p:sldId id="289" r:id="rId31"/>
    <p:sldId id="385" r:id="rId32"/>
    <p:sldId id="386" r:id="rId33"/>
    <p:sldId id="392" r:id="rId34"/>
    <p:sldId id="387" r:id="rId35"/>
    <p:sldId id="389" r:id="rId36"/>
    <p:sldId id="425" r:id="rId37"/>
    <p:sldId id="424" r:id="rId38"/>
    <p:sldId id="390" r:id="rId39"/>
    <p:sldId id="435" r:id="rId40"/>
    <p:sldId id="443" r:id="rId41"/>
    <p:sldId id="444" r:id="rId42"/>
    <p:sldId id="445" r:id="rId43"/>
    <p:sldId id="27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293203-AEF9-BC8A-D3AA-87960CCA7CF2}" name="Kelci WILFORD" initials="KW" userId="S::kwilford@theisn.org::fab688a2-8963-4d7f-9bd1-b2f1b39ff41f" providerId="AD"/>
  <p188:author id="{240A2404-0BE8-7E16-0072-9863EB5419DE}" name="Anh TRAN" initials="AT" userId="S::atran@theisn.org::f0801369-d398-4873-9815-0ee69cd0685c" providerId="AD"/>
  <p188:author id="{6D2BCF0E-C3EB-8013-C4C9-11F81E60D04A}" name="Mara Rodrigues" initials="MR" userId="S::mrodrigues@theisn.org::49e61c2d-eb1a-424f-9b11-2736563de131" providerId="AD"/>
  <p188:author id="{43581C0F-D483-7E2D-BF10-35ECC67F8B5E}" name="Kelly Hendricks" initials="KH" userId="S::khendricks@theisn.org::838f0aa6-467f-4fe8-8424-e7e6066b4906" providerId="AD"/>
  <p188:author id="{FF40DD10-DC74-3A52-B7CE-A4DA15A4D993}" name="Catherine  DE TIEGE" initials="CT" userId="S::cdetiege@theisn.org::a5f79d23-52a3-47f9-bc8a-80830764c46d" providerId="AD"/>
  <p188:author id="{30532219-6B1E-96B5-A92E-9B125D2D6938}" name="Sandrine Damster" initials="SD" userId="S::sdamster@Theisn.org::fd8099e7-6a31-40dd-a586-fa857c90cfac" providerId="AD"/>
  <p188:author id="{0AB715A8-6CFB-8A20-D413-1F12B2345E0B}" name="Monica MOORTHY" initials="MM" userId="S::mmoorthy@theisn.org::f2b06a11-eee9-4f78-84bc-46c2a0bffa08" providerId="AD"/>
  <p188:author id="{68AD27CB-462A-759D-2456-4600BA43381B}" name="Miriam Ravelo" initials="MR" userId="S::mravelo@theisn.org::75c236b9-77ed-4b47-b077-c3ca511024eb" providerId="AD"/>
  <p188:author id="{744B5CF3-7C7A-504F-AB4F-4618ABD4C87B}" name="Julia Mackinlay" initials="JM" userId="S::jmackinlay@theisn.org::e5f61763-b5c0-4a16-98f5-9ec764974cc2" providerId="AD"/>
  <p188:author id="{5B26C1FD-F0EC-B5BA-C9BC-1DE7B175634D}" name="Sophie Dupuis" initials="SD" userId="S::sdupuis@theisn.org::823a732c-ef5f-415f-8758-2f20af8cf6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4"/>
    <a:srgbClr val="FF8585"/>
    <a:srgbClr val="E42012"/>
    <a:srgbClr val="800000"/>
    <a:srgbClr val="EF7962"/>
    <a:srgbClr val="F7F326"/>
    <a:srgbClr val="E12728"/>
    <a:srgbClr val="2A5CAE"/>
    <a:srgbClr val="DF2517"/>
    <a:srgbClr val="FE70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72" d="100"/>
          <a:sy n="72" d="100"/>
        </p:scale>
        <p:origin x="534" y="5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ARRUEBO" userId="e9aba99f-2561-4cc4-9a75-fbf1b25c1b57" providerId="ADAL" clId="{2DED4C4E-B5A5-4A0B-A595-189B7599291F}"/>
    <pc:docChg chg="custSel modSld">
      <pc:chgData name="Silvia ARRUEBO" userId="e9aba99f-2561-4cc4-9a75-fbf1b25c1b57" providerId="ADAL" clId="{2DED4C4E-B5A5-4A0B-A595-189B7599291F}" dt="2023-08-01T11:29:33.655" v="11" actId="1076"/>
      <pc:docMkLst>
        <pc:docMk/>
      </pc:docMkLst>
      <pc:sldChg chg="modSp mod">
        <pc:chgData name="Silvia ARRUEBO" userId="e9aba99f-2561-4cc4-9a75-fbf1b25c1b57" providerId="ADAL" clId="{2DED4C4E-B5A5-4A0B-A595-189B7599291F}" dt="2023-08-01T11:28:46.430" v="2" actId="1076"/>
        <pc:sldMkLst>
          <pc:docMk/>
          <pc:sldMk cId="3500256732" sldId="435"/>
        </pc:sldMkLst>
        <pc:spChg chg="mod">
          <ac:chgData name="Silvia ARRUEBO" userId="e9aba99f-2561-4cc4-9a75-fbf1b25c1b57" providerId="ADAL" clId="{2DED4C4E-B5A5-4A0B-A595-189B7599291F}" dt="2023-08-01T11:28:46.430" v="2" actId="1076"/>
          <ac:spMkLst>
            <pc:docMk/>
            <pc:sldMk cId="3500256732" sldId="435"/>
            <ac:spMk id="3" creationId="{15FA87E5-2E34-9E5A-FE97-2D9B7881E8C9}"/>
          </ac:spMkLst>
        </pc:spChg>
      </pc:sldChg>
      <pc:sldChg chg="modSp mod">
        <pc:chgData name="Silvia ARRUEBO" userId="e9aba99f-2561-4cc4-9a75-fbf1b25c1b57" providerId="ADAL" clId="{2DED4C4E-B5A5-4A0B-A595-189B7599291F}" dt="2023-08-01T11:28:53.803" v="4" actId="27636"/>
        <pc:sldMkLst>
          <pc:docMk/>
          <pc:sldMk cId="3657139268" sldId="443"/>
        </pc:sldMkLst>
        <pc:spChg chg="mod">
          <ac:chgData name="Silvia ARRUEBO" userId="e9aba99f-2561-4cc4-9a75-fbf1b25c1b57" providerId="ADAL" clId="{2DED4C4E-B5A5-4A0B-A595-189B7599291F}" dt="2023-08-01T11:28:53.803" v="4" actId="27636"/>
          <ac:spMkLst>
            <pc:docMk/>
            <pc:sldMk cId="3657139268" sldId="443"/>
            <ac:spMk id="3" creationId="{C5E6694C-B5C3-5B3F-6DF0-D22A8479518E}"/>
          </ac:spMkLst>
        </pc:spChg>
      </pc:sldChg>
      <pc:sldChg chg="modSp mod">
        <pc:chgData name="Silvia ARRUEBO" userId="e9aba99f-2561-4cc4-9a75-fbf1b25c1b57" providerId="ADAL" clId="{2DED4C4E-B5A5-4A0B-A595-189B7599291F}" dt="2023-08-01T11:29:00.393" v="5" actId="2711"/>
        <pc:sldMkLst>
          <pc:docMk/>
          <pc:sldMk cId="3397777398" sldId="444"/>
        </pc:sldMkLst>
        <pc:spChg chg="mod">
          <ac:chgData name="Silvia ARRUEBO" userId="e9aba99f-2561-4cc4-9a75-fbf1b25c1b57" providerId="ADAL" clId="{2DED4C4E-B5A5-4A0B-A595-189B7599291F}" dt="2023-08-01T11:29:00.393" v="5" actId="2711"/>
          <ac:spMkLst>
            <pc:docMk/>
            <pc:sldMk cId="3397777398" sldId="444"/>
            <ac:spMk id="3" creationId="{39CDB8CE-05DE-6086-A64B-D15367664DED}"/>
          </ac:spMkLst>
        </pc:spChg>
      </pc:sldChg>
      <pc:sldChg chg="modSp mod">
        <pc:chgData name="Silvia ARRUEBO" userId="e9aba99f-2561-4cc4-9a75-fbf1b25c1b57" providerId="ADAL" clId="{2DED4C4E-B5A5-4A0B-A595-189B7599291F}" dt="2023-08-01T11:29:33.655" v="11" actId="1076"/>
        <pc:sldMkLst>
          <pc:docMk/>
          <pc:sldMk cId="2816312712" sldId="445"/>
        </pc:sldMkLst>
        <pc:spChg chg="mod">
          <ac:chgData name="Silvia ARRUEBO" userId="e9aba99f-2561-4cc4-9a75-fbf1b25c1b57" providerId="ADAL" clId="{2DED4C4E-B5A5-4A0B-A595-189B7599291F}" dt="2023-08-01T11:29:33.655" v="11" actId="1076"/>
          <ac:spMkLst>
            <pc:docMk/>
            <pc:sldMk cId="2816312712" sldId="445"/>
            <ac:spMk id="3" creationId="{CDA2D34C-AEB0-FDD0-ABD5-4B4DA1984F4E}"/>
          </ac:spMkLst>
        </pc:spChg>
      </pc:sldChg>
    </pc:docChg>
  </pc:docChgLst>
  <pc:docChgLst>
    <pc:chgData name="Saad Syed" userId="afc29d7a40d45ac4" providerId="LiveId" clId="{14D68CC3-C8F1-4BE8-8E97-581841EF2257}"/>
    <pc:docChg chg="custSel modSld">
      <pc:chgData name="Saad Syed" userId="afc29d7a40d45ac4" providerId="LiveId" clId="{14D68CC3-C8F1-4BE8-8E97-581841EF2257}" dt="2023-07-26T20:50:36.435" v="34" actId="20577"/>
      <pc:docMkLst>
        <pc:docMk/>
      </pc:docMkLst>
      <pc:sldChg chg="modSp mod">
        <pc:chgData name="Saad Syed" userId="afc29d7a40d45ac4" providerId="LiveId" clId="{14D68CC3-C8F1-4BE8-8E97-581841EF2257}" dt="2023-07-26T20:49:12.508" v="17" actId="6549"/>
        <pc:sldMkLst>
          <pc:docMk/>
          <pc:sldMk cId="3099222678" sldId="382"/>
        </pc:sldMkLst>
        <pc:graphicFrameChg chg="mod modGraphic">
          <ac:chgData name="Saad Syed" userId="afc29d7a40d45ac4" providerId="LiveId" clId="{14D68CC3-C8F1-4BE8-8E97-581841EF2257}" dt="2023-07-26T20:49:12.508" v="17" actId="6549"/>
          <ac:graphicFrameMkLst>
            <pc:docMk/>
            <pc:sldMk cId="3099222678" sldId="382"/>
            <ac:graphicFrameMk id="2" creationId="{00000000-0000-0000-0000-000000000000}"/>
          </ac:graphicFrameMkLst>
        </pc:graphicFrameChg>
      </pc:sldChg>
      <pc:sldChg chg="modSp mod">
        <pc:chgData name="Saad Syed" userId="afc29d7a40d45ac4" providerId="LiveId" clId="{14D68CC3-C8F1-4BE8-8E97-581841EF2257}" dt="2023-07-26T20:50:06.854" v="19" actId="6549"/>
        <pc:sldMkLst>
          <pc:docMk/>
          <pc:sldMk cId="3315167278" sldId="394"/>
        </pc:sldMkLst>
        <pc:graphicFrameChg chg="mod modGraphic">
          <ac:chgData name="Saad Syed" userId="afc29d7a40d45ac4" providerId="LiveId" clId="{14D68CC3-C8F1-4BE8-8E97-581841EF2257}" dt="2023-07-26T20:50:06.854" v="19" actId="6549"/>
          <ac:graphicFrameMkLst>
            <pc:docMk/>
            <pc:sldMk cId="3315167278" sldId="394"/>
            <ac:graphicFrameMk id="2" creationId="{00000000-0000-0000-0000-000000000000}"/>
          </ac:graphicFrameMkLst>
        </pc:graphicFrameChg>
      </pc:sldChg>
      <pc:sldChg chg="modSp mod">
        <pc:chgData name="Saad Syed" userId="afc29d7a40d45ac4" providerId="LiveId" clId="{14D68CC3-C8F1-4BE8-8E97-581841EF2257}" dt="2023-07-25T21:17:03.664" v="7" actId="20577"/>
        <pc:sldMkLst>
          <pc:docMk/>
          <pc:sldMk cId="961210503" sldId="423"/>
        </pc:sldMkLst>
        <pc:graphicFrameChg chg="modGraphic">
          <ac:chgData name="Saad Syed" userId="afc29d7a40d45ac4" providerId="LiveId" clId="{14D68CC3-C8F1-4BE8-8E97-581841EF2257}" dt="2023-07-25T21:17:03.664" v="7" actId="20577"/>
          <ac:graphicFrameMkLst>
            <pc:docMk/>
            <pc:sldMk cId="961210503" sldId="423"/>
            <ac:graphicFrameMk id="3" creationId="{EAE3B567-7755-3DF4-36FC-4A63DB511B36}"/>
          </ac:graphicFrameMkLst>
        </pc:graphicFrameChg>
      </pc:sldChg>
      <pc:sldChg chg="modSp mod">
        <pc:chgData name="Saad Syed" userId="afc29d7a40d45ac4" providerId="LiveId" clId="{14D68CC3-C8F1-4BE8-8E97-581841EF2257}" dt="2023-07-26T20:50:36.435" v="34" actId="20577"/>
        <pc:sldMkLst>
          <pc:docMk/>
          <pc:sldMk cId="3500256732" sldId="435"/>
        </pc:sldMkLst>
        <pc:spChg chg="mod">
          <ac:chgData name="Saad Syed" userId="afc29d7a40d45ac4" providerId="LiveId" clId="{14D68CC3-C8F1-4BE8-8E97-581841EF2257}" dt="2023-07-26T20:50:36.435" v="34" actId="20577"/>
          <ac:spMkLst>
            <pc:docMk/>
            <pc:sldMk cId="3500256732" sldId="435"/>
            <ac:spMk id="3" creationId="{15FA87E5-2E34-9E5A-FE97-2D9B7881E8C9}"/>
          </ac:spMkLst>
        </pc:spChg>
        <pc:spChg chg="mod">
          <ac:chgData name="Saad Syed" userId="afc29d7a40d45ac4" providerId="LiveId" clId="{14D68CC3-C8F1-4BE8-8E97-581841EF2257}" dt="2023-07-25T21:58:55.457" v="15" actId="20577"/>
          <ac:spMkLst>
            <pc:docMk/>
            <pc:sldMk cId="3500256732" sldId="435"/>
            <ac:spMk id="4" creationId="{6760A8E2-9FEF-88E7-11DA-9890AF7D87AB}"/>
          </ac:spMkLst>
        </pc:spChg>
      </pc:sldChg>
      <pc:sldChg chg="modSp mod">
        <pc:chgData name="Saad Syed" userId="afc29d7a40d45ac4" providerId="LiveId" clId="{14D68CC3-C8F1-4BE8-8E97-581841EF2257}" dt="2023-07-25T21:58:51.449" v="13" actId="20577"/>
        <pc:sldMkLst>
          <pc:docMk/>
          <pc:sldMk cId="3657139268" sldId="443"/>
        </pc:sldMkLst>
        <pc:spChg chg="mod">
          <ac:chgData name="Saad Syed" userId="afc29d7a40d45ac4" providerId="LiveId" clId="{14D68CC3-C8F1-4BE8-8E97-581841EF2257}" dt="2023-07-25T21:58:51.449" v="13" actId="20577"/>
          <ac:spMkLst>
            <pc:docMk/>
            <pc:sldMk cId="3657139268" sldId="443"/>
            <ac:spMk id="4" creationId="{9DFD9A62-C52B-5509-E269-9274935AB6EC}"/>
          </ac:spMkLst>
        </pc:spChg>
      </pc:sldChg>
      <pc:sldChg chg="modSp mod">
        <pc:chgData name="Saad Syed" userId="afc29d7a40d45ac4" providerId="LiveId" clId="{14D68CC3-C8F1-4BE8-8E97-581841EF2257}" dt="2023-07-25T21:58:45.427" v="11" actId="20577"/>
        <pc:sldMkLst>
          <pc:docMk/>
          <pc:sldMk cId="3397777398" sldId="444"/>
        </pc:sldMkLst>
        <pc:spChg chg="mod">
          <ac:chgData name="Saad Syed" userId="afc29d7a40d45ac4" providerId="LiveId" clId="{14D68CC3-C8F1-4BE8-8E97-581841EF2257}" dt="2023-07-25T21:58:45.427" v="11" actId="20577"/>
          <ac:spMkLst>
            <pc:docMk/>
            <pc:sldMk cId="3397777398" sldId="444"/>
            <ac:spMk id="4" creationId="{C5B7B3DB-5B79-73A4-2CD0-45E827F6BF93}"/>
          </ac:spMkLst>
        </pc:spChg>
      </pc:sldChg>
      <pc:sldChg chg="modSp mod">
        <pc:chgData name="Saad Syed" userId="afc29d7a40d45ac4" providerId="LiveId" clId="{14D68CC3-C8F1-4BE8-8E97-581841EF2257}" dt="2023-07-25T21:58:41.891" v="9" actId="20577"/>
        <pc:sldMkLst>
          <pc:docMk/>
          <pc:sldMk cId="2816312712" sldId="445"/>
        </pc:sldMkLst>
        <pc:spChg chg="mod">
          <ac:chgData name="Saad Syed" userId="afc29d7a40d45ac4" providerId="LiveId" clId="{14D68CC3-C8F1-4BE8-8E97-581841EF2257}" dt="2023-07-25T21:58:41.891" v="9" actId="20577"/>
          <ac:spMkLst>
            <pc:docMk/>
            <pc:sldMk cId="2816312712" sldId="445"/>
            <ac:spMk id="4" creationId="{8D798FEF-61DB-CAE5-3046-54D9AFD10DF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AFE80-9698-EA43-94CF-826120C59F09}" type="doc">
      <dgm:prSet loTypeId="urn:microsoft.com/office/officeart/2005/8/layout/hChevron3" loCatId="" qsTypeId="urn:microsoft.com/office/officeart/2005/8/quickstyle/simple4" qsCatId="simple" csTypeId="urn:microsoft.com/office/officeart/2005/8/colors/colorful1" csCatId="colorful" phldr="1"/>
      <dgm:spPr/>
    </dgm:pt>
    <dgm:pt modelId="{2E6503BA-D182-B447-85FC-0E8E15909DE6}">
      <dgm:prSet phldrT="[Text]"/>
      <dgm:spPr/>
      <dgm:t>
        <a:bodyPr/>
        <a:lstStyle/>
        <a:p>
          <a:r>
            <a:rPr lang="en-US"/>
            <a:t>2016</a:t>
          </a:r>
        </a:p>
      </dgm:t>
    </dgm:pt>
    <dgm:pt modelId="{1C0D9AF8-5440-5541-8295-2A2D8C74A760}" type="parTrans" cxnId="{9AEE0270-C8FB-4A48-A527-183203707C48}">
      <dgm:prSet/>
      <dgm:spPr/>
      <dgm:t>
        <a:bodyPr/>
        <a:lstStyle/>
        <a:p>
          <a:endParaRPr lang="en-US"/>
        </a:p>
      </dgm:t>
    </dgm:pt>
    <dgm:pt modelId="{86A175C1-234B-1D4F-9BB6-01BC8C54B028}" type="sibTrans" cxnId="{9AEE0270-C8FB-4A48-A527-183203707C48}">
      <dgm:prSet/>
      <dgm:spPr/>
      <dgm:t>
        <a:bodyPr/>
        <a:lstStyle/>
        <a:p>
          <a:endParaRPr lang="en-US"/>
        </a:p>
      </dgm:t>
    </dgm:pt>
    <dgm:pt modelId="{F8CEC62E-0E28-1B4C-B2D8-3992693BB798}">
      <dgm:prSet phldrT="[Text]"/>
      <dgm:spPr/>
      <dgm:t>
        <a:bodyPr/>
        <a:lstStyle/>
        <a:p>
          <a:r>
            <a:rPr lang="en-US"/>
            <a:t>2018</a:t>
          </a:r>
        </a:p>
      </dgm:t>
    </dgm:pt>
    <dgm:pt modelId="{599F61D4-9BC1-3642-B328-43C1318575C7}" type="parTrans" cxnId="{B98DBB0D-693D-6B4D-84B9-B7950B8454CD}">
      <dgm:prSet/>
      <dgm:spPr/>
      <dgm:t>
        <a:bodyPr/>
        <a:lstStyle/>
        <a:p>
          <a:endParaRPr lang="en-US"/>
        </a:p>
      </dgm:t>
    </dgm:pt>
    <dgm:pt modelId="{9C2645B2-0390-7D4D-9FC7-5B109D248B97}" type="sibTrans" cxnId="{B98DBB0D-693D-6B4D-84B9-B7950B8454CD}">
      <dgm:prSet/>
      <dgm:spPr/>
      <dgm:t>
        <a:bodyPr/>
        <a:lstStyle/>
        <a:p>
          <a:endParaRPr lang="en-US"/>
        </a:p>
      </dgm:t>
    </dgm:pt>
    <dgm:pt modelId="{707AA972-4B25-2840-A97C-769AEE393B3D}">
      <dgm:prSet phldrT="[Text]"/>
      <dgm:spPr/>
      <dgm:t>
        <a:bodyPr/>
        <a:lstStyle/>
        <a:p>
          <a:r>
            <a:rPr lang="en-US"/>
            <a:t>2022</a:t>
          </a:r>
        </a:p>
      </dgm:t>
    </dgm:pt>
    <dgm:pt modelId="{38B7B931-4151-D944-8878-14D0A307860B}" type="parTrans" cxnId="{8AACDBA6-14AA-234F-8C1E-B16589F65984}">
      <dgm:prSet/>
      <dgm:spPr/>
      <dgm:t>
        <a:bodyPr/>
        <a:lstStyle/>
        <a:p>
          <a:endParaRPr lang="en-US"/>
        </a:p>
      </dgm:t>
    </dgm:pt>
    <dgm:pt modelId="{00656D50-D06F-D44A-9B08-D18433E9D77E}" type="sibTrans" cxnId="{8AACDBA6-14AA-234F-8C1E-B16589F65984}">
      <dgm:prSet/>
      <dgm:spPr/>
      <dgm:t>
        <a:bodyPr/>
        <a:lstStyle/>
        <a:p>
          <a:endParaRPr lang="en-US"/>
        </a:p>
      </dgm:t>
    </dgm:pt>
    <dgm:pt modelId="{BDD697CC-C6C5-364C-B0E6-F1FEF5214705}">
      <dgm:prSet phldrT="[Text]"/>
      <dgm:spPr/>
      <dgm:t>
        <a:bodyPr/>
        <a:lstStyle/>
        <a:p>
          <a:r>
            <a:rPr lang="en-US"/>
            <a:t>2026</a:t>
          </a:r>
        </a:p>
      </dgm:t>
    </dgm:pt>
    <dgm:pt modelId="{AD7A6569-7E4B-7E47-B89C-A6711C02D3DF}" type="parTrans" cxnId="{9FEACFB6-FC7A-3745-8543-9EAEB21FA7AE}">
      <dgm:prSet/>
      <dgm:spPr/>
      <dgm:t>
        <a:bodyPr/>
        <a:lstStyle/>
        <a:p>
          <a:endParaRPr lang="en-US"/>
        </a:p>
      </dgm:t>
    </dgm:pt>
    <dgm:pt modelId="{710D851B-8E87-2C4E-8B0E-97A646D4755E}" type="sibTrans" cxnId="{9FEACFB6-FC7A-3745-8543-9EAEB21FA7AE}">
      <dgm:prSet/>
      <dgm:spPr/>
      <dgm:t>
        <a:bodyPr/>
        <a:lstStyle/>
        <a:p>
          <a:endParaRPr lang="en-US"/>
        </a:p>
      </dgm:t>
    </dgm:pt>
    <dgm:pt modelId="{BC9358A4-E58A-A84D-9017-A3B672631A87}" type="pres">
      <dgm:prSet presAssocID="{41FAFE80-9698-EA43-94CF-826120C59F09}" presName="Name0" presStyleCnt="0">
        <dgm:presLayoutVars>
          <dgm:dir/>
          <dgm:resizeHandles val="exact"/>
        </dgm:presLayoutVars>
      </dgm:prSet>
      <dgm:spPr/>
    </dgm:pt>
    <dgm:pt modelId="{1FD70D52-87D6-1740-9767-3312307D897D}" type="pres">
      <dgm:prSet presAssocID="{2E6503BA-D182-B447-85FC-0E8E15909DE6}" presName="parTxOnly" presStyleLbl="node1" presStyleIdx="0" presStyleCnt="4">
        <dgm:presLayoutVars>
          <dgm:bulletEnabled val="1"/>
        </dgm:presLayoutVars>
      </dgm:prSet>
      <dgm:spPr/>
    </dgm:pt>
    <dgm:pt modelId="{96D0C594-5924-1244-8B58-92199F63BE2D}" type="pres">
      <dgm:prSet presAssocID="{86A175C1-234B-1D4F-9BB6-01BC8C54B028}" presName="parSpace" presStyleCnt="0"/>
      <dgm:spPr/>
    </dgm:pt>
    <dgm:pt modelId="{0FF82BE7-39EA-B94F-94FD-1245639AD408}" type="pres">
      <dgm:prSet presAssocID="{F8CEC62E-0E28-1B4C-B2D8-3992693BB798}" presName="parTxOnly" presStyleLbl="node1" presStyleIdx="1" presStyleCnt="4" custLinFactNeighborX="2308">
        <dgm:presLayoutVars>
          <dgm:bulletEnabled val="1"/>
        </dgm:presLayoutVars>
      </dgm:prSet>
      <dgm:spPr/>
    </dgm:pt>
    <dgm:pt modelId="{AD932FD8-305A-2345-ABAF-CE8DA24905FC}" type="pres">
      <dgm:prSet presAssocID="{9C2645B2-0390-7D4D-9FC7-5B109D248B97}" presName="parSpace" presStyleCnt="0"/>
      <dgm:spPr/>
    </dgm:pt>
    <dgm:pt modelId="{FC945BDB-1EC6-3448-9936-9D64A2BA14CE}" type="pres">
      <dgm:prSet presAssocID="{707AA972-4B25-2840-A97C-769AEE393B3D}" presName="parTxOnly" presStyleLbl="node1" presStyleIdx="2" presStyleCnt="4">
        <dgm:presLayoutVars>
          <dgm:bulletEnabled val="1"/>
        </dgm:presLayoutVars>
      </dgm:prSet>
      <dgm:spPr/>
    </dgm:pt>
    <dgm:pt modelId="{AFBC7919-C063-E949-AAA8-133B2903708A}" type="pres">
      <dgm:prSet presAssocID="{00656D50-D06F-D44A-9B08-D18433E9D77E}" presName="parSpace" presStyleCnt="0"/>
      <dgm:spPr/>
    </dgm:pt>
    <dgm:pt modelId="{A5CD6AFF-C837-0D48-927A-A53ABF9922EE}" type="pres">
      <dgm:prSet presAssocID="{BDD697CC-C6C5-364C-B0E6-F1FEF5214705}" presName="parTxOnly" presStyleLbl="node1" presStyleIdx="3" presStyleCnt="4">
        <dgm:presLayoutVars>
          <dgm:bulletEnabled val="1"/>
        </dgm:presLayoutVars>
      </dgm:prSet>
      <dgm:spPr/>
    </dgm:pt>
  </dgm:ptLst>
  <dgm:cxnLst>
    <dgm:cxn modelId="{B98DBB0D-693D-6B4D-84B9-B7950B8454CD}" srcId="{41FAFE80-9698-EA43-94CF-826120C59F09}" destId="{F8CEC62E-0E28-1B4C-B2D8-3992693BB798}" srcOrd="1" destOrd="0" parTransId="{599F61D4-9BC1-3642-B328-43C1318575C7}" sibTransId="{9C2645B2-0390-7D4D-9FC7-5B109D248B97}"/>
    <dgm:cxn modelId="{CB69FA31-4E9C-6B44-A2E3-DDDC0282767C}" type="presOf" srcId="{F8CEC62E-0E28-1B4C-B2D8-3992693BB798}" destId="{0FF82BE7-39EA-B94F-94FD-1245639AD408}" srcOrd="0" destOrd="0" presId="urn:microsoft.com/office/officeart/2005/8/layout/hChevron3"/>
    <dgm:cxn modelId="{A2CDB432-88DF-1147-BF0A-7D091A4F3F4F}" type="presOf" srcId="{2E6503BA-D182-B447-85FC-0E8E15909DE6}" destId="{1FD70D52-87D6-1740-9767-3312307D897D}" srcOrd="0" destOrd="0" presId="urn:microsoft.com/office/officeart/2005/8/layout/hChevron3"/>
    <dgm:cxn modelId="{9AEE0270-C8FB-4A48-A527-183203707C48}" srcId="{41FAFE80-9698-EA43-94CF-826120C59F09}" destId="{2E6503BA-D182-B447-85FC-0E8E15909DE6}" srcOrd="0" destOrd="0" parTransId="{1C0D9AF8-5440-5541-8295-2A2D8C74A760}" sibTransId="{86A175C1-234B-1D4F-9BB6-01BC8C54B028}"/>
    <dgm:cxn modelId="{00A7B6A0-D1FE-B343-A68B-1BC3A2FEFCE2}" type="presOf" srcId="{BDD697CC-C6C5-364C-B0E6-F1FEF5214705}" destId="{A5CD6AFF-C837-0D48-927A-A53ABF9922EE}" srcOrd="0" destOrd="0" presId="urn:microsoft.com/office/officeart/2005/8/layout/hChevron3"/>
    <dgm:cxn modelId="{BEAB98A6-1588-B548-AD98-EA09E6AC6CC9}" type="presOf" srcId="{707AA972-4B25-2840-A97C-769AEE393B3D}" destId="{FC945BDB-1EC6-3448-9936-9D64A2BA14CE}" srcOrd="0" destOrd="0" presId="urn:microsoft.com/office/officeart/2005/8/layout/hChevron3"/>
    <dgm:cxn modelId="{8AACDBA6-14AA-234F-8C1E-B16589F65984}" srcId="{41FAFE80-9698-EA43-94CF-826120C59F09}" destId="{707AA972-4B25-2840-A97C-769AEE393B3D}" srcOrd="2" destOrd="0" parTransId="{38B7B931-4151-D944-8878-14D0A307860B}" sibTransId="{00656D50-D06F-D44A-9B08-D18433E9D77E}"/>
    <dgm:cxn modelId="{7E6AD8AD-C5A8-234D-93C8-3372904FD660}" type="presOf" srcId="{41FAFE80-9698-EA43-94CF-826120C59F09}" destId="{BC9358A4-E58A-A84D-9017-A3B672631A87}" srcOrd="0" destOrd="0" presId="urn:microsoft.com/office/officeart/2005/8/layout/hChevron3"/>
    <dgm:cxn modelId="{9FEACFB6-FC7A-3745-8543-9EAEB21FA7AE}" srcId="{41FAFE80-9698-EA43-94CF-826120C59F09}" destId="{BDD697CC-C6C5-364C-B0E6-F1FEF5214705}" srcOrd="3" destOrd="0" parTransId="{AD7A6569-7E4B-7E47-B89C-A6711C02D3DF}" sibTransId="{710D851B-8E87-2C4E-8B0E-97A646D4755E}"/>
    <dgm:cxn modelId="{E23ED5D7-1A65-7B49-A738-AD0DA7788B9B}" type="presParOf" srcId="{BC9358A4-E58A-A84D-9017-A3B672631A87}" destId="{1FD70D52-87D6-1740-9767-3312307D897D}" srcOrd="0" destOrd="0" presId="urn:microsoft.com/office/officeart/2005/8/layout/hChevron3"/>
    <dgm:cxn modelId="{524EFC95-8515-984A-8BE5-1F4C33C06FCF}" type="presParOf" srcId="{BC9358A4-E58A-A84D-9017-A3B672631A87}" destId="{96D0C594-5924-1244-8B58-92199F63BE2D}" srcOrd="1" destOrd="0" presId="urn:microsoft.com/office/officeart/2005/8/layout/hChevron3"/>
    <dgm:cxn modelId="{ABFB08BC-7174-124D-B340-C13925502CB0}" type="presParOf" srcId="{BC9358A4-E58A-A84D-9017-A3B672631A87}" destId="{0FF82BE7-39EA-B94F-94FD-1245639AD408}" srcOrd="2" destOrd="0" presId="urn:microsoft.com/office/officeart/2005/8/layout/hChevron3"/>
    <dgm:cxn modelId="{B220E1AB-E3CF-4544-B1E9-DD2096E78B10}" type="presParOf" srcId="{BC9358A4-E58A-A84D-9017-A3B672631A87}" destId="{AD932FD8-305A-2345-ABAF-CE8DA24905FC}" srcOrd="3" destOrd="0" presId="urn:microsoft.com/office/officeart/2005/8/layout/hChevron3"/>
    <dgm:cxn modelId="{B2D1461D-9295-6B4D-8D4C-3648F48DF2E4}" type="presParOf" srcId="{BC9358A4-E58A-A84D-9017-A3B672631A87}" destId="{FC945BDB-1EC6-3448-9936-9D64A2BA14CE}" srcOrd="4" destOrd="0" presId="urn:microsoft.com/office/officeart/2005/8/layout/hChevron3"/>
    <dgm:cxn modelId="{D195BCAC-CCD2-6A4A-A717-A840AD561696}" type="presParOf" srcId="{BC9358A4-E58A-A84D-9017-A3B672631A87}" destId="{AFBC7919-C063-E949-AAA8-133B2903708A}" srcOrd="5" destOrd="0" presId="urn:microsoft.com/office/officeart/2005/8/layout/hChevron3"/>
    <dgm:cxn modelId="{8382B38D-1CA9-1943-8C48-ED954EB9E6C8}" type="presParOf" srcId="{BC9358A4-E58A-A84D-9017-A3B672631A87}" destId="{A5CD6AFF-C837-0D48-927A-A53ABF9922EE}"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70D52-87D6-1740-9767-3312307D897D}">
      <dsp:nvSpPr>
        <dsp:cNvPr id="0" name=""/>
        <dsp:cNvSpPr/>
      </dsp:nvSpPr>
      <dsp:spPr>
        <a:xfrm>
          <a:off x="3080" y="1557467"/>
          <a:ext cx="3091011" cy="1236404"/>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4706"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2016</a:t>
          </a:r>
        </a:p>
      </dsp:txBody>
      <dsp:txXfrm>
        <a:off x="3080" y="1557467"/>
        <a:ext cx="2781910" cy="1236404"/>
      </dsp:txXfrm>
    </dsp:sp>
    <dsp:sp modelId="{0FF82BE7-39EA-B94F-94FD-1245639AD408}">
      <dsp:nvSpPr>
        <dsp:cNvPr id="0" name=""/>
        <dsp:cNvSpPr/>
      </dsp:nvSpPr>
      <dsp:spPr>
        <a:xfrm>
          <a:off x="2490157" y="1557467"/>
          <a:ext cx="3091011" cy="1236404"/>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2018</a:t>
          </a:r>
        </a:p>
      </dsp:txBody>
      <dsp:txXfrm>
        <a:off x="3108359" y="1557467"/>
        <a:ext cx="1854607" cy="1236404"/>
      </dsp:txXfrm>
    </dsp:sp>
    <dsp:sp modelId="{FC945BDB-1EC6-3448-9936-9D64A2BA14CE}">
      <dsp:nvSpPr>
        <dsp:cNvPr id="0" name=""/>
        <dsp:cNvSpPr/>
      </dsp:nvSpPr>
      <dsp:spPr>
        <a:xfrm>
          <a:off x="4948698" y="1557467"/>
          <a:ext cx="3091011" cy="1236404"/>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2022</a:t>
          </a:r>
        </a:p>
      </dsp:txBody>
      <dsp:txXfrm>
        <a:off x="5566900" y="1557467"/>
        <a:ext cx="1854607" cy="1236404"/>
      </dsp:txXfrm>
    </dsp:sp>
    <dsp:sp modelId="{A5CD6AFF-C837-0D48-927A-A53ABF9922EE}">
      <dsp:nvSpPr>
        <dsp:cNvPr id="0" name=""/>
        <dsp:cNvSpPr/>
      </dsp:nvSpPr>
      <dsp:spPr>
        <a:xfrm>
          <a:off x="7421507" y="1557467"/>
          <a:ext cx="3091011" cy="1236404"/>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2026</a:t>
          </a:r>
        </a:p>
      </dsp:txBody>
      <dsp:txXfrm>
        <a:off x="8039709" y="1557467"/>
        <a:ext cx="1854607" cy="123640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D0B3B-FFE8-A849-82BA-C2EDAEF5FE3D}" type="datetimeFigureOut">
              <a:rPr lang="en-US" smtClean="0"/>
              <a:t>8/1/2023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50754-BDBA-A847-9CEE-DAFD42C7995E}" type="slidenum">
              <a:rPr lang="en-US" smtClean="0"/>
              <a:t>‹#›</a:t>
            </a:fld>
            <a:endParaRPr lang="en-US"/>
          </a:p>
        </p:txBody>
      </p:sp>
    </p:spTree>
    <p:extLst>
      <p:ext uri="{BB962C8B-B14F-4D97-AF65-F5344CB8AC3E}">
        <p14:creationId xmlns:p14="http://schemas.microsoft.com/office/powerpoint/2010/main" val="18185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3793E40-A389-BE35-0D5E-017BDDD95D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DEC3A73-F0FC-3B4B-A857-FFB2F17E22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ID4096" altLang="LID4096"/>
          </a:p>
        </p:txBody>
      </p:sp>
      <p:sp>
        <p:nvSpPr>
          <p:cNvPr id="15364" name="Slide Number Placeholder 3">
            <a:extLst>
              <a:ext uri="{FF2B5EF4-FFF2-40B4-BE49-F238E27FC236}">
                <a16:creationId xmlns:a16="http://schemas.microsoft.com/office/drawing/2014/main" id="{7EFBA111-2CF9-6EFD-2CB2-F342856BAA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A32C6FC-69D5-4665-B2EB-37ED51B6037E}" type="slidenum">
              <a:rPr lang="en-US" altLang="LID4096"/>
              <a:pPr fontAlgn="base">
                <a:spcBef>
                  <a:spcPct val="0"/>
                </a:spcBef>
                <a:spcAft>
                  <a:spcPct val="0"/>
                </a:spcAft>
              </a:pPr>
              <a:t>1</a:t>
            </a:fld>
            <a:endParaRPr lang="en-US" altLang="LID409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700D1A-4C55-B945-9111-A7D64EBB8932}" type="slidenum">
              <a:rPr lang="en-US" smtClean="0"/>
              <a:t>2</a:t>
            </a:fld>
            <a:endParaRPr lang="en-US"/>
          </a:p>
        </p:txBody>
      </p:sp>
    </p:spTree>
    <p:extLst>
      <p:ext uri="{BB962C8B-B14F-4D97-AF65-F5344CB8AC3E}">
        <p14:creationId xmlns:p14="http://schemas.microsoft.com/office/powerpoint/2010/main" val="64125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prstClr val="black"/>
                </a:solidFill>
                <a:effectLst/>
                <a:uLnTx/>
                <a:uFillTx/>
                <a:latin typeface="Gill Sans MT" panose="020B0502020104020203" pitchFamily="34" charset="0"/>
                <a:ea typeface="+mn-ea"/>
                <a:cs typeface="+mn-cs"/>
              </a:rPr>
              <a:t>REDCap</a:t>
            </a:r>
            <a:r>
              <a:rPr kumimoji="0" lang="en-US" sz="12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 Cloud. </a:t>
            </a:r>
            <a:r>
              <a:rPr lang="en-US" sz="1200">
                <a:solidFill>
                  <a:prstClr val="black"/>
                </a:solidFill>
                <a:latin typeface="Gill Sans MT" panose="020B0502020104020203" pitchFamily="34" charset="0"/>
              </a:rPr>
              <a:t>The questionnaire was peer reviewed for content validity and comprehensiveness before it was piloted with the 10 ISN regional boards to identify any logistical and feasibility issues (e.g., translation needs). Intensive follow-ups were conducted by email and telephone with ISN regional and national leaders to ensure complete and timely responses.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Gill Sans MT" panose="020B0502020104020203" pitchFamily="34" charset="0"/>
              </a:rPr>
              <a:t>Data and reports published by the WHO Global Observatory, UN, World Bank, and OECD.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Gill Sans MT" panose="020B0502020104020203" pitchFamily="34" charset="0"/>
              </a:rPr>
              <a:t>Both published and unpublished documents from international organizations/bodies and reports published by national governments on the organization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Gill Sans MT" panose="020B0502020104020203" pitchFamily="34" charset="0"/>
              </a:rPr>
              <a:t>delivery of ESKD.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Gill Sans MT" panose="020B0502020104020203" pitchFamily="34" charset="0"/>
              </a:rPr>
              <a:t>Additional literature identified by key stakeholders (i.e., opinion leaders, national nephrology society leaders, ISN leaders) and through consultation with national nephrology societies and ISN regional boards.</a:t>
            </a: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ndParaRPr>
          </a:p>
          <a:p>
            <a:endParaRPr lang="en-US"/>
          </a:p>
        </p:txBody>
      </p:sp>
      <p:sp>
        <p:nvSpPr>
          <p:cNvPr id="4" name="Slide Number Placeholder 3"/>
          <p:cNvSpPr>
            <a:spLocks noGrp="1"/>
          </p:cNvSpPr>
          <p:nvPr>
            <p:ph type="sldNum" sz="quarter" idx="10"/>
          </p:nvPr>
        </p:nvSpPr>
        <p:spPr/>
        <p:txBody>
          <a:bodyPr/>
          <a:lstStyle/>
          <a:p>
            <a:fld id="{51BC2DF6-7014-4B72-A13E-6928BF41BB5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26793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87738581-9809-2971-1490-CCCB51B5C5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46FE0909-DB06-119D-FA53-ADE697E783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ID4096" altLang="LID4096"/>
          </a:p>
        </p:txBody>
      </p:sp>
      <p:sp>
        <p:nvSpPr>
          <p:cNvPr id="106500" name="Slide Number Placeholder 3">
            <a:extLst>
              <a:ext uri="{FF2B5EF4-FFF2-40B4-BE49-F238E27FC236}">
                <a16:creationId xmlns:a16="http://schemas.microsoft.com/office/drawing/2014/main" id="{0B8A59DF-A3E5-C7A7-28FE-D680A4190A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258D7C4-B55D-473F-8D23-F983F9697FA0}" type="slidenum">
              <a:rPr lang="en-US" altLang="LID4096"/>
              <a:pPr fontAlgn="base">
                <a:spcBef>
                  <a:spcPct val="0"/>
                </a:spcBef>
                <a:spcAft>
                  <a:spcPct val="0"/>
                </a:spcAft>
              </a:pPr>
              <a:t>40</a:t>
            </a:fld>
            <a:endParaRPr lang="en-US" altLang="LID4096"/>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64945A-7F90-C442-AC3D-8CC924B08F4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E6525ACD-15F3-7240-9496-BE2F3955CDE8}"/>
              </a:ext>
            </a:extLst>
          </p:cNvPr>
          <p:cNvPicPr>
            <a:picLocks noChangeAspect="1"/>
          </p:cNvPicPr>
          <p:nvPr userDrawn="1"/>
        </p:nvPicPr>
        <p:blipFill>
          <a:blip r:embed="rId3"/>
          <a:stretch>
            <a:fillRect/>
          </a:stretch>
        </p:blipFill>
        <p:spPr>
          <a:xfrm>
            <a:off x="1805" y="0"/>
            <a:ext cx="12188389" cy="6858000"/>
          </a:xfrm>
          <a:prstGeom prst="rect">
            <a:avLst/>
          </a:prstGeom>
        </p:spPr>
      </p:pic>
    </p:spTree>
    <p:extLst>
      <p:ext uri="{BB962C8B-B14F-4D97-AF65-F5344CB8AC3E}">
        <p14:creationId xmlns:p14="http://schemas.microsoft.com/office/powerpoint/2010/main" val="2445900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77F4-3249-A242-A6EF-2DCBAEDA98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28DE9F-9975-0C4A-B5BC-23DA21C4D4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2" descr="Icon&#10;&#10;Description automatically generated">
            <a:extLst>
              <a:ext uri="{FF2B5EF4-FFF2-40B4-BE49-F238E27FC236}">
                <a16:creationId xmlns:a16="http://schemas.microsoft.com/office/drawing/2014/main" id="{6FAA551F-EFB8-084D-2D81-48CC80A441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3">
            <a:extLst>
              <a:ext uri="{FF2B5EF4-FFF2-40B4-BE49-F238E27FC236}">
                <a16:creationId xmlns:a16="http://schemas.microsoft.com/office/drawing/2014/main" id="{9C9B40E7-3D8A-978C-26E2-144C9821DB67}"/>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417623A6-C372-92E2-6780-1727ECA1846A}"/>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6E776E5A-6BED-F569-2250-18EAE961A252}"/>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40512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87DCE4-10BC-AA4A-9919-42A818349355}"/>
              </a:ext>
            </a:extLst>
          </p:cNvPr>
          <p:cNvSpPr>
            <a:spLocks noGrp="1"/>
          </p:cNvSpPr>
          <p:nvPr>
            <p:ph type="title" orient="vert"/>
          </p:nvPr>
        </p:nvSpPr>
        <p:spPr>
          <a:xfrm>
            <a:off x="633566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366AF0-FEBE-E242-AEB4-85760EE2B9BD}"/>
              </a:ext>
            </a:extLst>
          </p:cNvPr>
          <p:cNvSpPr>
            <a:spLocks noGrp="1"/>
          </p:cNvSpPr>
          <p:nvPr>
            <p:ph type="body" orient="vert" idx="1"/>
          </p:nvPr>
        </p:nvSpPr>
        <p:spPr>
          <a:xfrm>
            <a:off x="838199" y="365125"/>
            <a:ext cx="535612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1102FB70-7BDD-D4B7-95F8-436016D6CFE9}"/>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1" name="Footer Placeholder 4">
            <a:extLst>
              <a:ext uri="{FF2B5EF4-FFF2-40B4-BE49-F238E27FC236}">
                <a16:creationId xmlns:a16="http://schemas.microsoft.com/office/drawing/2014/main" id="{56841F5F-785F-C63D-8E6C-C092172169C4}"/>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2" name="Slide Number Placeholder 5">
            <a:extLst>
              <a:ext uri="{FF2B5EF4-FFF2-40B4-BE49-F238E27FC236}">
                <a16:creationId xmlns:a16="http://schemas.microsoft.com/office/drawing/2014/main" id="{04552222-9203-AC6E-A2FA-836ED7BFEC56}"/>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084797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96A6F3-EBCA-0048-B171-E052BBA9DE2B}"/>
              </a:ext>
            </a:extLst>
          </p:cNvPr>
          <p:cNvPicPr>
            <a:picLocks noChangeAspect="1"/>
          </p:cNvPicPr>
          <p:nvPr userDrawn="1"/>
        </p:nvPicPr>
        <p:blipFill>
          <a:blip r:embed="rId2"/>
          <a:stretch>
            <a:fillRect/>
          </a:stretch>
        </p:blipFill>
        <p:spPr>
          <a:xfrm>
            <a:off x="1806" y="0"/>
            <a:ext cx="12188388" cy="6858000"/>
          </a:xfrm>
          <a:prstGeom prst="rect">
            <a:avLst/>
          </a:prstGeom>
        </p:spPr>
      </p:pic>
    </p:spTree>
    <p:extLst>
      <p:ext uri="{BB962C8B-B14F-4D97-AF65-F5344CB8AC3E}">
        <p14:creationId xmlns:p14="http://schemas.microsoft.com/office/powerpoint/2010/main" val="210598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862C-25E3-A94A-A9C0-9579E4734365}"/>
              </a:ext>
            </a:extLst>
          </p:cNvPr>
          <p:cNvSpPr>
            <a:spLocks noGrp="1"/>
          </p:cNvSpPr>
          <p:nvPr>
            <p:ph type="ctrTitle"/>
          </p:nvPr>
        </p:nvSpPr>
        <p:spPr>
          <a:xfrm>
            <a:off x="1524000" y="1267345"/>
            <a:ext cx="9144000" cy="1600033"/>
          </a:xfrm>
        </p:spPr>
        <p:txBody>
          <a:bodyPr anchor="b">
            <a:normAutofit/>
          </a:bodyPr>
          <a:lstStyle>
            <a:lvl1pPr algn="ctr">
              <a:defRPr sz="2000"/>
            </a:lvl1pPr>
          </a:lstStyle>
          <a:p>
            <a:r>
              <a:rPr lang="en-US"/>
              <a:t>Click to edit Master title style</a:t>
            </a:r>
          </a:p>
        </p:txBody>
      </p:sp>
      <p:sp>
        <p:nvSpPr>
          <p:cNvPr id="3" name="Subtitle 2">
            <a:extLst>
              <a:ext uri="{FF2B5EF4-FFF2-40B4-BE49-F238E27FC236}">
                <a16:creationId xmlns:a16="http://schemas.microsoft.com/office/drawing/2014/main" id="{A28CE3BF-2E49-6F46-A5E3-0BDB6B3F6CC3}"/>
              </a:ext>
            </a:extLst>
          </p:cNvPr>
          <p:cNvSpPr>
            <a:spLocks noGrp="1"/>
          </p:cNvSpPr>
          <p:nvPr>
            <p:ph type="subTitle" idx="1"/>
          </p:nvPr>
        </p:nvSpPr>
        <p:spPr>
          <a:xfrm>
            <a:off x="1524000" y="2969506"/>
            <a:ext cx="9144000" cy="1655762"/>
          </a:xfr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FBAA1470-FF5E-5449-9569-3EB768C09BA7}"/>
              </a:ext>
            </a:extLst>
          </p:cNvPr>
          <p:cNvSpPr/>
          <p:nvPr userDrawn="1"/>
        </p:nvSpPr>
        <p:spPr>
          <a:xfrm>
            <a:off x="0"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3">
            <a:extLst>
              <a:ext uri="{FF2B5EF4-FFF2-40B4-BE49-F238E27FC236}">
                <a16:creationId xmlns:a16="http://schemas.microsoft.com/office/drawing/2014/main" id="{9E0F0C19-A67D-AE18-AE09-8CBEF6838C28}"/>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0FCBD383-87E2-5B00-C6E1-49EA16CA23D0}"/>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CBC18F28-AE9D-B876-65E4-AC1F767F13F0}"/>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45673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0689-2C05-6D4C-86D9-8BFB1AC966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CA9933-4D1A-9E49-8ED1-278A604348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12" descr="Icon&#10;&#10;Description automatically generated">
            <a:extLst>
              <a:ext uri="{FF2B5EF4-FFF2-40B4-BE49-F238E27FC236}">
                <a16:creationId xmlns:a16="http://schemas.microsoft.com/office/drawing/2014/main" id="{2EE61319-E2F4-CD8C-0648-7ED1BD4613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DAF1F537-DD48-5BCB-BFE4-8495E5A73454}"/>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98FE6374-972E-DB9B-F3D4-9BE4C6FB11D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C4A5A871-B9FB-5400-3E1E-00C1143CBEB5}"/>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69030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8BB17C98-8CCB-42A9-F372-50300F02FF58}"/>
              </a:ext>
            </a:extLst>
          </p:cNvPr>
          <p:cNvPicPr>
            <a:picLocks noChangeAspect="1"/>
          </p:cNvPicPr>
          <p:nvPr userDrawn="1"/>
        </p:nvPicPr>
        <p:blipFill>
          <a:blip r:embed="rId2">
            <a:alphaModFix amt="35000"/>
          </a:blip>
          <a:stretch>
            <a:fillRect/>
          </a:stretch>
        </p:blipFill>
        <p:spPr>
          <a:xfrm>
            <a:off x="890998" y="661394"/>
            <a:ext cx="5630453" cy="5510806"/>
          </a:xfrm>
          <a:prstGeom prst="rect">
            <a:avLst/>
          </a:prstGeom>
        </p:spPr>
      </p:pic>
      <p:sp>
        <p:nvSpPr>
          <p:cNvPr id="8" name="Rectangle 7">
            <a:extLst>
              <a:ext uri="{FF2B5EF4-FFF2-40B4-BE49-F238E27FC236}">
                <a16:creationId xmlns:a16="http://schemas.microsoft.com/office/drawing/2014/main" id="{3D69A1EE-DE47-F6C5-E548-3F2B46DEE641}"/>
              </a:ext>
            </a:extLst>
          </p:cNvPr>
          <p:cNvSpPr/>
          <p:nvPr userDrawn="1"/>
        </p:nvSpPr>
        <p:spPr>
          <a:xfrm>
            <a:off x="890998" y="346509"/>
            <a:ext cx="6978316" cy="5825691"/>
          </a:xfrm>
          <a:prstGeom prst="rect">
            <a:avLst/>
          </a:prstGeom>
          <a:gradFill flip="none" rotWithShape="1">
            <a:gsLst>
              <a:gs pos="0">
                <a:schemeClr val="bg1">
                  <a:alpha val="12000"/>
                </a:schemeClr>
              </a:gs>
              <a:gs pos="100000">
                <a:schemeClr val="bg1">
                  <a:alpha val="78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400"/>
          </a:p>
        </p:txBody>
      </p:sp>
      <p:sp>
        <p:nvSpPr>
          <p:cNvPr id="2" name="Title 1">
            <a:extLst>
              <a:ext uri="{FF2B5EF4-FFF2-40B4-BE49-F238E27FC236}">
                <a16:creationId xmlns:a16="http://schemas.microsoft.com/office/drawing/2014/main" id="{E3D8FDF2-99A0-9F47-B9AE-0C8EACBF06DC}"/>
              </a:ext>
            </a:extLst>
          </p:cNvPr>
          <p:cNvSpPr>
            <a:spLocks noGrp="1"/>
          </p:cNvSpPr>
          <p:nvPr>
            <p:ph type="title" hasCustomPrompt="1"/>
          </p:nvPr>
        </p:nvSpPr>
        <p:spPr>
          <a:xfrm>
            <a:off x="831850" y="1261512"/>
            <a:ext cx="10515600" cy="2040939"/>
          </a:xfrm>
        </p:spPr>
        <p:txBody>
          <a:bodyPr anchor="ctr">
            <a:normAutofit/>
          </a:bodyPr>
          <a:lstStyle>
            <a:lvl1pPr>
              <a:defRPr sz="4400" b="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D92D17EE-D368-2245-8D2E-07669F343715}"/>
              </a:ext>
            </a:extLst>
          </p:cNvPr>
          <p:cNvSpPr>
            <a:spLocks noGrp="1"/>
          </p:cNvSpPr>
          <p:nvPr>
            <p:ph type="body" idx="1"/>
          </p:nvPr>
        </p:nvSpPr>
        <p:spPr>
          <a:xfrm>
            <a:off x="831850" y="3302451"/>
            <a:ext cx="10515600" cy="2338087"/>
          </a:xfrm>
        </p:spPr>
        <p:txBody>
          <a:bodyPr>
            <a:normAutofit/>
          </a:bodyPr>
          <a:lstStyle>
            <a:lvl1pPr marL="0" indent="0">
              <a:buNone/>
              <a:defRPr sz="1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Date Placeholder 3">
            <a:extLst>
              <a:ext uri="{FF2B5EF4-FFF2-40B4-BE49-F238E27FC236}">
                <a16:creationId xmlns:a16="http://schemas.microsoft.com/office/drawing/2014/main" id="{E5E1FCD9-EE3E-AA89-123F-B550C66C51C0}"/>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6" name="Footer Placeholder 4">
            <a:extLst>
              <a:ext uri="{FF2B5EF4-FFF2-40B4-BE49-F238E27FC236}">
                <a16:creationId xmlns:a16="http://schemas.microsoft.com/office/drawing/2014/main" id="{2C2E5534-6359-29E1-F123-A8760ABB63B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7" name="Slide Number Placeholder 5">
            <a:extLst>
              <a:ext uri="{FF2B5EF4-FFF2-40B4-BE49-F238E27FC236}">
                <a16:creationId xmlns:a16="http://schemas.microsoft.com/office/drawing/2014/main" id="{D2D5A865-84BF-3EAB-8870-0FF35D583740}"/>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59045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93BE-325D-E14D-813D-AE516F1F6F9B}"/>
              </a:ext>
            </a:extLst>
          </p:cNvPr>
          <p:cNvSpPr>
            <a:spLocks noGrp="1"/>
          </p:cNvSpPr>
          <p:nvPr>
            <p:ph type="title"/>
          </p:nvPr>
        </p:nvSpPr>
        <p:spPr/>
        <p:txBody>
          <a:bodyP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A946A54-4882-2449-856A-9B6AED009D65}"/>
              </a:ext>
            </a:extLst>
          </p:cNvPr>
          <p:cNvSpPr>
            <a:spLocks noGrp="1"/>
          </p:cNvSpPr>
          <p:nvPr>
            <p:ph sz="half" idx="1"/>
          </p:nvPr>
        </p:nvSpPr>
        <p:spPr>
          <a:xfrm>
            <a:off x="838200" y="1314450"/>
            <a:ext cx="5181600"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F20D6B-87CC-9C48-9835-160710B0DB7E}"/>
              </a:ext>
            </a:extLst>
          </p:cNvPr>
          <p:cNvSpPr>
            <a:spLocks noGrp="1"/>
          </p:cNvSpPr>
          <p:nvPr>
            <p:ph sz="half" idx="2"/>
          </p:nvPr>
        </p:nvSpPr>
        <p:spPr>
          <a:xfrm>
            <a:off x="6172200" y="1314450"/>
            <a:ext cx="5181600"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12" descr="Icon&#10;&#10;Description automatically generated">
            <a:extLst>
              <a:ext uri="{FF2B5EF4-FFF2-40B4-BE49-F238E27FC236}">
                <a16:creationId xmlns:a16="http://schemas.microsoft.com/office/drawing/2014/main" id="{A6DE410A-EAC7-9847-14D0-3A1CB327AA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3">
            <a:extLst>
              <a:ext uri="{FF2B5EF4-FFF2-40B4-BE49-F238E27FC236}">
                <a16:creationId xmlns:a16="http://schemas.microsoft.com/office/drawing/2014/main" id="{1232C3DD-FB56-8D90-3D5A-66397FCB19D1}"/>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6" name="Footer Placeholder 4">
            <a:extLst>
              <a:ext uri="{FF2B5EF4-FFF2-40B4-BE49-F238E27FC236}">
                <a16:creationId xmlns:a16="http://schemas.microsoft.com/office/drawing/2014/main" id="{4A10159B-E6D9-3D2F-0FB3-FE772185BA4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7" name="Slide Number Placeholder 5">
            <a:extLst>
              <a:ext uri="{FF2B5EF4-FFF2-40B4-BE49-F238E27FC236}">
                <a16:creationId xmlns:a16="http://schemas.microsoft.com/office/drawing/2014/main" id="{9EE62645-2713-3D90-2F3D-6155C291DCE2}"/>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32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F1F4-37DC-AA4C-A284-9F2A45F55698}"/>
              </a:ext>
            </a:extLst>
          </p:cNvPr>
          <p:cNvSpPr>
            <a:spLocks noGrp="1"/>
          </p:cNvSpPr>
          <p:nvPr>
            <p:ph type="title"/>
          </p:nvPr>
        </p:nvSpPr>
        <p:spPr>
          <a:xfrm>
            <a:off x="839788" y="333375"/>
            <a:ext cx="10515600" cy="535707"/>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2C4A04-A82A-3C47-A8D4-210C89427611}"/>
              </a:ext>
            </a:extLst>
          </p:cNvPr>
          <p:cNvSpPr>
            <a:spLocks noGrp="1"/>
          </p:cNvSpPr>
          <p:nvPr>
            <p:ph type="body" idx="1" hasCustomPrompt="1"/>
          </p:nvPr>
        </p:nvSpPr>
        <p:spPr>
          <a:xfrm>
            <a:off x="839788" y="1275122"/>
            <a:ext cx="5157787" cy="823912"/>
          </a:xfrm>
        </p:spPr>
        <p:txBody>
          <a:bodyPr anchor="b">
            <a:normAutofit/>
          </a:bodyPr>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CCC9A13-3E54-2F44-A228-96CE3265AC02}"/>
              </a:ext>
            </a:extLst>
          </p:cNvPr>
          <p:cNvSpPr>
            <a:spLocks noGrp="1"/>
          </p:cNvSpPr>
          <p:nvPr>
            <p:ph sz="half" idx="2"/>
          </p:nvPr>
        </p:nvSpPr>
        <p:spPr>
          <a:xfrm>
            <a:off x="839788" y="2099034"/>
            <a:ext cx="5157787" cy="409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5A7075-FDF8-CE48-AD21-32B56607B29B}"/>
              </a:ext>
            </a:extLst>
          </p:cNvPr>
          <p:cNvSpPr>
            <a:spLocks noGrp="1"/>
          </p:cNvSpPr>
          <p:nvPr>
            <p:ph type="body" sz="quarter" idx="3" hasCustomPrompt="1"/>
          </p:nvPr>
        </p:nvSpPr>
        <p:spPr>
          <a:xfrm>
            <a:off x="6172200" y="1275122"/>
            <a:ext cx="5183188" cy="823912"/>
          </a:xfrm>
        </p:spPr>
        <p:txBody>
          <a:bodyPr anchor="b">
            <a:normAutofit/>
          </a:bodyPr>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E0909B-DB9C-D04B-8A24-13A1F0873F2B}"/>
              </a:ext>
            </a:extLst>
          </p:cNvPr>
          <p:cNvSpPr>
            <a:spLocks noGrp="1"/>
          </p:cNvSpPr>
          <p:nvPr>
            <p:ph sz="quarter" idx="4"/>
          </p:nvPr>
        </p:nvSpPr>
        <p:spPr>
          <a:xfrm>
            <a:off x="6172200" y="2099034"/>
            <a:ext cx="5183188" cy="409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12" descr="Icon&#10;&#10;Description automatically generated">
            <a:extLst>
              <a:ext uri="{FF2B5EF4-FFF2-40B4-BE49-F238E27FC236}">
                <a16:creationId xmlns:a16="http://schemas.microsoft.com/office/drawing/2014/main" id="{291A7AA7-80DB-607C-1B3C-781A158B72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52F792C6-A383-49F9-44E4-98A49AC60BBD}"/>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A21BCBFC-F417-3157-D247-B829FB2CCBA5}"/>
              </a:ext>
            </a:extLst>
          </p:cNvPr>
          <p:cNvSpPr>
            <a:spLocks noGrp="1"/>
          </p:cNvSpPr>
          <p:nvPr>
            <p:ph type="ftr" sz="quarter" idx="11"/>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5B83C320-1E59-C71D-092D-AE15E7651CB8}"/>
              </a:ext>
            </a:extLst>
          </p:cNvPr>
          <p:cNvSpPr>
            <a:spLocks noGrp="1"/>
          </p:cNvSpPr>
          <p:nvPr>
            <p:ph type="sldNum" sz="quarter" idx="12"/>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57209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B361-AD61-2545-AE46-AD1E1406CF41}"/>
              </a:ext>
            </a:extLst>
          </p:cNvPr>
          <p:cNvSpPr>
            <a:spLocks noGrp="1"/>
          </p:cNvSpPr>
          <p:nvPr>
            <p:ph type="title"/>
          </p:nvPr>
        </p:nvSpPr>
        <p:spPr/>
        <p:txBody>
          <a:bodyPr/>
          <a:lstStyle/>
          <a:p>
            <a:r>
              <a:rPr lang="en-US"/>
              <a:t>Click to edit Master title style</a:t>
            </a:r>
          </a:p>
        </p:txBody>
      </p:sp>
      <p:pic>
        <p:nvPicPr>
          <p:cNvPr id="6" name="Picture 12" descr="Icon&#10;&#10;Description automatically generated">
            <a:extLst>
              <a:ext uri="{FF2B5EF4-FFF2-40B4-BE49-F238E27FC236}">
                <a16:creationId xmlns:a16="http://schemas.microsoft.com/office/drawing/2014/main" id="{932EE3BB-4F59-9DAA-0722-82971D623B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E61F4866-AA29-54F5-A782-216D30E395C1}"/>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8" name="Footer Placeholder 4">
            <a:extLst>
              <a:ext uri="{FF2B5EF4-FFF2-40B4-BE49-F238E27FC236}">
                <a16:creationId xmlns:a16="http://schemas.microsoft.com/office/drawing/2014/main" id="{55C52142-7BC7-ACF9-DBF7-64F4610FD56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9" name="Slide Number Placeholder 5">
            <a:extLst>
              <a:ext uri="{FF2B5EF4-FFF2-40B4-BE49-F238E27FC236}">
                <a16:creationId xmlns:a16="http://schemas.microsoft.com/office/drawing/2014/main" id="{F47E7431-C9B7-81CA-EEBA-8DE9FC467E7B}"/>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64404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7E88-CE29-4646-948E-2E97059BFC2E}"/>
              </a:ext>
            </a:extLst>
          </p:cNvPr>
          <p:cNvSpPr>
            <a:spLocks noGrp="1"/>
          </p:cNvSpPr>
          <p:nvPr>
            <p:ph type="title"/>
          </p:nvPr>
        </p:nvSpPr>
        <p:spPr>
          <a:xfrm>
            <a:off x="839788" y="457200"/>
            <a:ext cx="3932237" cy="160020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89B4BAE-2E02-D549-910E-7BE4806B82EE}"/>
              </a:ext>
            </a:extLst>
          </p:cNvPr>
          <p:cNvSpPr>
            <a:spLocks noGrp="1"/>
          </p:cNvSpPr>
          <p:nvPr>
            <p:ph idx="1"/>
          </p:nvPr>
        </p:nvSpPr>
        <p:spPr>
          <a:xfrm>
            <a:off x="5183188" y="987425"/>
            <a:ext cx="6172200" cy="4873625"/>
          </a:xfrm>
        </p:spPr>
        <p:txBody>
          <a:bodyPr/>
          <a:lstStyle>
            <a:lvl1pPr>
              <a:defRPr sz="1400"/>
            </a:lvl1pPr>
            <a:lvl2pPr>
              <a:defRPr sz="1200"/>
            </a:lvl2pPr>
            <a:lvl3pPr>
              <a:defRPr sz="1100"/>
            </a:lvl3pPr>
            <a:lvl4pPr>
              <a:defRPr sz="1000"/>
            </a:lvl4pPr>
            <a:lvl5pPr>
              <a:defRPr sz="9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D10A4F-F993-6A4A-87AE-60BF89CB2978}"/>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07BC5D59-2020-9DB2-6EC8-FF87A1F16C34}"/>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E3BF2E7E-F48C-050D-88C4-B961ED382D0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93391513-8274-97EE-BAF1-8817F7730648}"/>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58028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112D0-EF4F-EB43-B831-774C9AA077B2}"/>
              </a:ext>
            </a:extLst>
          </p:cNvPr>
          <p:cNvSpPr>
            <a:spLocks noGrp="1"/>
          </p:cNvSpPr>
          <p:nvPr>
            <p:ph type="title"/>
          </p:nvPr>
        </p:nvSpPr>
        <p:spPr>
          <a:xfrm>
            <a:off x="839788" y="457200"/>
            <a:ext cx="3932237" cy="1600200"/>
          </a:xfrm>
        </p:spPr>
        <p:txBody>
          <a:bodyPr anchor="b">
            <a:normAutofit/>
          </a:bodyPr>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54594D9-FC6F-2F41-9A3B-638F98A77B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E11CE9F-243C-0F41-A07B-C4AA728FB4C8}"/>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8E88FCB2-6FC5-CCD1-C0D1-CF425F9B9D3D}"/>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C72A7429-4F78-FF6B-3D83-930E51E214FE}"/>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D9553F8D-20B1-DB2F-B5D5-9706FAF2A603}"/>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496293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138F900-60C4-CA41-9EBC-37AB0865B1CC}"/>
              </a:ext>
            </a:extLst>
          </p:cNvPr>
          <p:cNvPicPr>
            <a:picLocks noChangeAspect="1"/>
          </p:cNvPicPr>
          <p:nvPr userDrawn="1"/>
        </p:nvPicPr>
        <p:blipFill>
          <a:blip r:embed="rId14">
            <a:alphaModFix amt="50000"/>
          </a:blip>
          <a:stretch>
            <a:fillRect/>
          </a:stretch>
        </p:blipFill>
        <p:spPr>
          <a:xfrm>
            <a:off x="-2388" y="5208663"/>
            <a:ext cx="952500" cy="1625600"/>
          </a:xfrm>
          <a:prstGeom prst="rect">
            <a:avLst/>
          </a:prstGeom>
        </p:spPr>
      </p:pic>
      <p:sp>
        <p:nvSpPr>
          <p:cNvPr id="2" name="Title Placeholder 1">
            <a:extLst>
              <a:ext uri="{FF2B5EF4-FFF2-40B4-BE49-F238E27FC236}">
                <a16:creationId xmlns:a16="http://schemas.microsoft.com/office/drawing/2014/main" id="{045CA33A-382A-4F4F-85C7-86E7ED1D694D}"/>
              </a:ext>
            </a:extLst>
          </p:cNvPr>
          <p:cNvSpPr>
            <a:spLocks noGrp="1"/>
          </p:cNvSpPr>
          <p:nvPr>
            <p:ph type="title"/>
          </p:nvPr>
        </p:nvSpPr>
        <p:spPr>
          <a:xfrm>
            <a:off x="771524" y="357725"/>
            <a:ext cx="8471087" cy="6508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247A43-0D83-664E-AAA7-E5B12715530D}"/>
              </a:ext>
            </a:extLst>
          </p:cNvPr>
          <p:cNvSpPr>
            <a:spLocks noGrp="1"/>
          </p:cNvSpPr>
          <p:nvPr>
            <p:ph type="body" idx="1"/>
          </p:nvPr>
        </p:nvSpPr>
        <p:spPr>
          <a:xfrm>
            <a:off x="771524" y="1256488"/>
            <a:ext cx="10582276" cy="49204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AB50BB7-1F3C-0A46-8565-36DCDDEB9160}"/>
              </a:ext>
            </a:extLst>
          </p:cNvPr>
          <p:cNvSpPr/>
          <p:nvPr userDrawn="1"/>
        </p:nvSpPr>
        <p:spPr>
          <a:xfrm>
            <a:off x="-2388"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8DDDFCE-0B71-9145-86C7-203EE8A19FB7}"/>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8197678" y="3895326"/>
            <a:ext cx="309949" cy="499530"/>
          </a:xfrm>
          <a:prstGeom prst="rect">
            <a:avLst/>
          </a:prstGeom>
        </p:spPr>
      </p:pic>
      <p:pic>
        <p:nvPicPr>
          <p:cNvPr id="16" name="Picture 15">
            <a:extLst>
              <a:ext uri="{FF2B5EF4-FFF2-40B4-BE49-F238E27FC236}">
                <a16:creationId xmlns:a16="http://schemas.microsoft.com/office/drawing/2014/main" id="{107B74BE-11AE-C34C-AAC4-7E8E33418354}"/>
              </a:ext>
            </a:extLst>
          </p:cNvPr>
          <p:cNvPicPr>
            <a:picLocks noChangeAspect="1"/>
          </p:cNvPicPr>
          <p:nvPr userDrawn="1"/>
        </p:nvPicPr>
        <p:blipFill>
          <a:blip r:embed="rId15">
            <a:duotone>
              <a:schemeClr val="bg2">
                <a:shade val="45000"/>
                <a:satMod val="135000"/>
              </a:schemeClr>
              <a:prstClr val="white"/>
            </a:duotone>
            <a:alphaModFix amt="35000"/>
          </a:blip>
          <a:stretch>
            <a:fillRect/>
          </a:stretch>
        </p:blipFill>
        <p:spPr>
          <a:xfrm rot="1079533" flipH="1">
            <a:off x="8595863" y="4165282"/>
            <a:ext cx="309949" cy="499530"/>
          </a:xfrm>
          <a:prstGeom prst="rect">
            <a:avLst/>
          </a:prstGeom>
        </p:spPr>
      </p:pic>
      <p:pic>
        <p:nvPicPr>
          <p:cNvPr id="22" name="Picture 21">
            <a:extLst>
              <a:ext uri="{FF2B5EF4-FFF2-40B4-BE49-F238E27FC236}">
                <a16:creationId xmlns:a16="http://schemas.microsoft.com/office/drawing/2014/main" id="{6A642FF0-4CD6-7943-A85F-576E1B8AA1C2}"/>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1534053" y="2740259"/>
            <a:ext cx="309949" cy="499530"/>
          </a:xfrm>
          <a:prstGeom prst="rect">
            <a:avLst/>
          </a:prstGeom>
        </p:spPr>
      </p:pic>
      <p:pic>
        <p:nvPicPr>
          <p:cNvPr id="23" name="Picture 22">
            <a:extLst>
              <a:ext uri="{FF2B5EF4-FFF2-40B4-BE49-F238E27FC236}">
                <a16:creationId xmlns:a16="http://schemas.microsoft.com/office/drawing/2014/main" id="{A67952C4-1E67-3D49-950F-BDBDD6515297}"/>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1079533" flipH="1">
            <a:off x="1932237" y="3025680"/>
            <a:ext cx="309949" cy="499530"/>
          </a:xfrm>
          <a:prstGeom prst="rect">
            <a:avLst/>
          </a:prstGeom>
        </p:spPr>
      </p:pic>
      <p:pic>
        <p:nvPicPr>
          <p:cNvPr id="24" name="Picture 23">
            <a:extLst>
              <a:ext uri="{FF2B5EF4-FFF2-40B4-BE49-F238E27FC236}">
                <a16:creationId xmlns:a16="http://schemas.microsoft.com/office/drawing/2014/main" id="{9DE64A2B-BED2-104A-8CB5-E67A478C92C4}"/>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2549374" y="4694214"/>
            <a:ext cx="309949" cy="499530"/>
          </a:xfrm>
          <a:prstGeom prst="rect">
            <a:avLst/>
          </a:prstGeom>
        </p:spPr>
      </p:pic>
      <p:pic>
        <p:nvPicPr>
          <p:cNvPr id="34" name="Picture 33">
            <a:extLst>
              <a:ext uri="{FF2B5EF4-FFF2-40B4-BE49-F238E27FC236}">
                <a16:creationId xmlns:a16="http://schemas.microsoft.com/office/drawing/2014/main" id="{8EA2D21C-D1BA-B840-B8FC-5452576BEDC0}"/>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10974280" y="5559168"/>
            <a:ext cx="309949" cy="499530"/>
          </a:xfrm>
          <a:prstGeom prst="rect">
            <a:avLst/>
          </a:prstGeom>
        </p:spPr>
      </p:pic>
      <p:pic>
        <p:nvPicPr>
          <p:cNvPr id="36" name="Picture 35">
            <a:extLst>
              <a:ext uri="{FF2B5EF4-FFF2-40B4-BE49-F238E27FC236}">
                <a16:creationId xmlns:a16="http://schemas.microsoft.com/office/drawing/2014/main" id="{6E70359A-364A-8743-AEC0-D1DB43B60D3A}"/>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4798345" y="3799596"/>
            <a:ext cx="309949" cy="499530"/>
          </a:xfrm>
          <a:prstGeom prst="rect">
            <a:avLst/>
          </a:prstGeom>
        </p:spPr>
      </p:pic>
      <p:pic>
        <p:nvPicPr>
          <p:cNvPr id="37" name="Picture 36">
            <a:extLst>
              <a:ext uri="{FF2B5EF4-FFF2-40B4-BE49-F238E27FC236}">
                <a16:creationId xmlns:a16="http://schemas.microsoft.com/office/drawing/2014/main" id="{7F785210-891C-D94B-B68C-220015FC66D1}"/>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1079533" flipH="1">
            <a:off x="5196529" y="4085017"/>
            <a:ext cx="309949" cy="499530"/>
          </a:xfrm>
          <a:prstGeom prst="rect">
            <a:avLst/>
          </a:prstGeom>
        </p:spPr>
      </p:pic>
      <p:cxnSp>
        <p:nvCxnSpPr>
          <p:cNvPr id="39" name="Straight Connector 38">
            <a:extLst>
              <a:ext uri="{FF2B5EF4-FFF2-40B4-BE49-F238E27FC236}">
                <a16:creationId xmlns:a16="http://schemas.microsoft.com/office/drawing/2014/main" id="{FE6BBC25-2CB9-F442-8AE3-77FE7FA1B197}"/>
              </a:ext>
            </a:extLst>
          </p:cNvPr>
          <p:cNvCxnSpPr/>
          <p:nvPr userDrawn="1"/>
        </p:nvCxnSpPr>
        <p:spPr>
          <a:xfrm>
            <a:off x="0" y="6593419"/>
            <a:ext cx="12192000" cy="0"/>
          </a:xfrm>
          <a:prstGeom prst="line">
            <a:avLst/>
          </a:prstGeom>
          <a:ln w="9525">
            <a:solidFill>
              <a:srgbClr val="FE7055"/>
            </a:solidFill>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C3697E06-88A4-884E-88AE-1CB978BB313C}"/>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1464438" y="3932007"/>
            <a:ext cx="309949" cy="499530"/>
          </a:xfrm>
          <a:prstGeom prst="rect">
            <a:avLst/>
          </a:prstGeom>
        </p:spPr>
      </p:pic>
      <p:pic>
        <p:nvPicPr>
          <p:cNvPr id="46" name="Picture 45">
            <a:extLst>
              <a:ext uri="{FF2B5EF4-FFF2-40B4-BE49-F238E27FC236}">
                <a16:creationId xmlns:a16="http://schemas.microsoft.com/office/drawing/2014/main" id="{7ED8CD48-3435-2640-8F49-ADA674070B02}"/>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1079533" flipH="1">
            <a:off x="1862622" y="4217428"/>
            <a:ext cx="309949" cy="499530"/>
          </a:xfrm>
          <a:prstGeom prst="rect">
            <a:avLst/>
          </a:prstGeom>
        </p:spPr>
      </p:pic>
      <p:pic>
        <p:nvPicPr>
          <p:cNvPr id="47" name="Picture 46">
            <a:extLst>
              <a:ext uri="{FF2B5EF4-FFF2-40B4-BE49-F238E27FC236}">
                <a16:creationId xmlns:a16="http://schemas.microsoft.com/office/drawing/2014/main" id="{49D75DE4-00D3-E446-A4FA-570BCA9E367D}"/>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9782360" y="1974668"/>
            <a:ext cx="309949" cy="499530"/>
          </a:xfrm>
          <a:prstGeom prst="rect">
            <a:avLst/>
          </a:prstGeom>
        </p:spPr>
      </p:pic>
      <p:pic>
        <p:nvPicPr>
          <p:cNvPr id="48" name="Picture 47">
            <a:extLst>
              <a:ext uri="{FF2B5EF4-FFF2-40B4-BE49-F238E27FC236}">
                <a16:creationId xmlns:a16="http://schemas.microsoft.com/office/drawing/2014/main" id="{17716300-26B5-9044-929D-375EEA3B5D31}"/>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1079533" flipH="1">
            <a:off x="10180544" y="2260089"/>
            <a:ext cx="309949" cy="499530"/>
          </a:xfrm>
          <a:prstGeom prst="rect">
            <a:avLst/>
          </a:prstGeom>
        </p:spPr>
      </p:pic>
      <p:pic>
        <p:nvPicPr>
          <p:cNvPr id="19" name="Picture 18">
            <a:extLst>
              <a:ext uri="{FF2B5EF4-FFF2-40B4-BE49-F238E27FC236}">
                <a16:creationId xmlns:a16="http://schemas.microsoft.com/office/drawing/2014/main" id="{F5247C6E-492D-704A-BAC6-453CCEDB9FC8}"/>
              </a:ext>
            </a:extLst>
          </p:cNvPr>
          <p:cNvPicPr>
            <a:picLocks noChangeAspect="1"/>
          </p:cNvPicPr>
          <p:nvPr userDrawn="1"/>
        </p:nvPicPr>
        <p:blipFill>
          <a:blip r:embed="rId16"/>
          <a:stretch>
            <a:fillRect/>
          </a:stretch>
        </p:blipFill>
        <p:spPr>
          <a:xfrm>
            <a:off x="10023835" y="184854"/>
            <a:ext cx="1863560" cy="1015188"/>
          </a:xfrm>
          <a:prstGeom prst="rect">
            <a:avLst/>
          </a:prstGeom>
        </p:spPr>
      </p:pic>
      <p:pic>
        <p:nvPicPr>
          <p:cNvPr id="20" name="Picture 19">
            <a:extLst>
              <a:ext uri="{FF2B5EF4-FFF2-40B4-BE49-F238E27FC236}">
                <a16:creationId xmlns:a16="http://schemas.microsoft.com/office/drawing/2014/main" id="{762C6476-1434-4D46-AB0A-E09BFE919C37}"/>
              </a:ext>
            </a:extLst>
          </p:cNvPr>
          <p:cNvPicPr>
            <a:picLocks noChangeAspect="1"/>
          </p:cNvPicPr>
          <p:nvPr userDrawn="1"/>
        </p:nvPicPr>
        <p:blipFill rotWithShape="1">
          <a:blip r:embed="rId17">
            <a:clrChange>
              <a:clrFrom>
                <a:srgbClr val="FFFFFF"/>
              </a:clrFrom>
              <a:clrTo>
                <a:srgbClr val="FFFFFF">
                  <a:alpha val="0"/>
                </a:srgbClr>
              </a:clrTo>
            </a:clrChange>
          </a:blip>
          <a:srcRect l="1" r="19120"/>
          <a:stretch/>
        </p:blipFill>
        <p:spPr>
          <a:xfrm>
            <a:off x="11709230" y="1413686"/>
            <a:ext cx="482770" cy="2235200"/>
          </a:xfrm>
          <a:prstGeom prst="rect">
            <a:avLst/>
          </a:prstGeom>
        </p:spPr>
      </p:pic>
      <p:sp>
        <p:nvSpPr>
          <p:cNvPr id="27" name="Date Placeholder 3">
            <a:extLst>
              <a:ext uri="{FF2B5EF4-FFF2-40B4-BE49-F238E27FC236}">
                <a16:creationId xmlns:a16="http://schemas.microsoft.com/office/drawing/2014/main" id="{538B0622-83DB-B217-0B3A-083674A61521}"/>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28" name="Footer Placeholder 4">
            <a:extLst>
              <a:ext uri="{FF2B5EF4-FFF2-40B4-BE49-F238E27FC236}">
                <a16:creationId xmlns:a16="http://schemas.microsoft.com/office/drawing/2014/main" id="{C8BD5CF2-357A-03CB-2F7E-E2D6C306F75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29" name="Slide Number Placeholder 5">
            <a:extLst>
              <a:ext uri="{FF2B5EF4-FFF2-40B4-BE49-F238E27FC236}">
                <a16:creationId xmlns:a16="http://schemas.microsoft.com/office/drawing/2014/main" id="{D13D9505-5CE7-9758-6E2F-85E18B04D124}"/>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712775560"/>
      </p:ext>
    </p:extLst>
  </p:cSld>
  <p:clrMap bg1="lt1" tx1="dk1" bg2="lt2" tx2="dk2" accent1="accent1" accent2="accent2" accent3="accent3" accent4="accent4" accent5="accent5" accent6="accent6" hlink="hlink" folHlink="folHlink"/>
  <p:sldLayoutIdLst>
    <p:sldLayoutId id="2147483706" r:id="rId1"/>
    <p:sldLayoutId id="2147483700" r:id="rId2"/>
    <p:sldLayoutId id="2147483701" r:id="rId3"/>
    <p:sldLayoutId id="2147483702" r:id="rId4"/>
    <p:sldLayoutId id="2147483703" r:id="rId5"/>
    <p:sldLayoutId id="2147483704" r:id="rId6"/>
    <p:sldLayoutId id="2147483705" r:id="rId7"/>
    <p:sldLayoutId id="2147483707" r:id="rId8"/>
    <p:sldLayoutId id="2147483708" r:id="rId9"/>
    <p:sldLayoutId id="2147483709" r:id="rId10"/>
    <p:sldLayoutId id="2147483710" r:id="rId11"/>
    <p:sldLayoutId id="2147483662" r:id="rId12"/>
  </p:sldLayoutIdLst>
  <p:hf hdr="0"/>
  <p:txStyles>
    <p:titleStyle>
      <a:lvl1pPr algn="l" defTabSz="914400" rtl="0" eaLnBrk="1" latinLnBrk="0" hangingPunct="1">
        <a:lnSpc>
          <a:spcPct val="90000"/>
        </a:lnSpc>
        <a:spcBef>
          <a:spcPct val="0"/>
        </a:spcBef>
        <a:buNone/>
        <a:defRPr sz="3200" b="0" kern="1200" spc="50" baseline="0">
          <a:solidFill>
            <a:srgbClr val="28337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who.int/gho/en/" TargetMode="External"/><Relationship Id="rId2" Type="http://schemas.openxmlformats.org/officeDocument/2006/relationships/hyperlink" Target="http://www.healthdata.org/gbd"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hyperlink" Target="http://www.transplant-observatory.org/data-charts-and-tabl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www.facebook.com/ISNkidneycare/" TargetMode="External"/><Relationship Id="rId13" Type="http://schemas.openxmlformats.org/officeDocument/2006/relationships/image" Target="../media/image49.png"/><Relationship Id="rId3" Type="http://schemas.openxmlformats.org/officeDocument/2006/relationships/hyperlink" Target="http://www.theisn.org/" TargetMode="External"/><Relationship Id="rId7" Type="http://schemas.openxmlformats.org/officeDocument/2006/relationships/image" Target="../media/image46.png"/><Relationship Id="rId12" Type="http://schemas.openxmlformats.org/officeDocument/2006/relationships/hyperlink" Target="https://www.youtube.com/channel/UC5uy7AD8L1TYfHb38WUX5Hg" TargetMode="External"/><Relationship Id="rId17" Type="http://schemas.openxmlformats.org/officeDocument/2006/relationships/image" Target="../media/image51.emf"/><Relationship Id="rId2" Type="http://schemas.openxmlformats.org/officeDocument/2006/relationships/notesSlide" Target="../notesSlides/notesSlide4.xml"/><Relationship Id="rId16" Type="http://schemas.openxmlformats.org/officeDocument/2006/relationships/hyperlink" Target="https://www.instagram.com/isnkidneycare/" TargetMode="External"/><Relationship Id="rId1" Type="http://schemas.openxmlformats.org/officeDocument/2006/relationships/slideLayout" Target="../slideLayouts/slideLayout12.xml"/><Relationship Id="rId6" Type="http://schemas.openxmlformats.org/officeDocument/2006/relationships/hyperlink" Target="mailto:info@theisn.org" TargetMode="External"/><Relationship Id="rId11" Type="http://schemas.openxmlformats.org/officeDocument/2006/relationships/image" Target="../media/image48.png"/><Relationship Id="rId5" Type="http://schemas.openxmlformats.org/officeDocument/2006/relationships/image" Target="../media/image45.png"/><Relationship Id="rId15" Type="http://schemas.openxmlformats.org/officeDocument/2006/relationships/image" Target="../media/image50.png"/><Relationship Id="rId10" Type="http://schemas.openxmlformats.org/officeDocument/2006/relationships/hyperlink" Target="https://www.linkedin.com/company/isnkidneycare/" TargetMode="External"/><Relationship Id="rId4" Type="http://schemas.openxmlformats.org/officeDocument/2006/relationships/image" Target="../media/image44.png"/><Relationship Id="rId9" Type="http://schemas.openxmlformats.org/officeDocument/2006/relationships/image" Target="../media/image47.png"/><Relationship Id="rId14" Type="http://schemas.openxmlformats.org/officeDocument/2006/relationships/hyperlink" Target="https://twitter.com/ISNkidneycare"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a:extLst>
              <a:ext uri="{FF2B5EF4-FFF2-40B4-BE49-F238E27FC236}">
                <a16:creationId xmlns:a16="http://schemas.microsoft.com/office/drawing/2014/main" id="{7DFBFCB7-BB1E-14AB-91A5-923DCB50FCC7}"/>
              </a:ext>
            </a:extLst>
          </p:cNvPr>
          <p:cNvSpPr txBox="1">
            <a:spLocks noChangeArrowheads="1"/>
          </p:cNvSpPr>
          <p:nvPr/>
        </p:nvSpPr>
        <p:spPr bwMode="auto">
          <a:xfrm>
            <a:off x="3095625" y="5137150"/>
            <a:ext cx="71231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LID4096" sz="3300">
                <a:solidFill>
                  <a:srgbClr val="5AC6B8"/>
                </a:solidFill>
              </a:rPr>
              <a:t>Advancing Kidney Health Worldwide. Together</a:t>
            </a:r>
            <a:r>
              <a:rPr lang="en-US" altLang="LID4096" sz="3400">
                <a:solidFill>
                  <a:srgbClr val="5AC6B8"/>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46B426F-9CFD-4B39-13CE-A5EC3A245010}"/>
              </a:ext>
            </a:extLst>
          </p:cNvPr>
          <p:cNvSpPr>
            <a:spLocks noGrp="1"/>
          </p:cNvSpPr>
          <p:nvPr>
            <p:ph type="title"/>
          </p:nvPr>
        </p:nvSpPr>
        <p:spPr/>
        <p:txBody>
          <a:bodyPr>
            <a:normAutofit/>
          </a:bodyPr>
          <a:lstStyle/>
          <a:p>
            <a:r>
              <a:rPr lang="es-ES" dirty="0"/>
              <a:t>ISN </a:t>
            </a:r>
            <a:r>
              <a:rPr lang="es-ES" dirty="0" err="1"/>
              <a:t>Region</a:t>
            </a:r>
            <a:r>
              <a:rPr lang="es-ES" dirty="0"/>
              <a:t>: The </a:t>
            </a:r>
            <a:r>
              <a:rPr lang="es-ES" dirty="0" err="1"/>
              <a:t>Middle</a:t>
            </a:r>
            <a:r>
              <a:rPr lang="es-ES" dirty="0"/>
              <a:t> East</a:t>
            </a:r>
            <a:endParaRPr lang="en-BE" dirty="0"/>
          </a:p>
        </p:txBody>
      </p:sp>
      <p:sp>
        <p:nvSpPr>
          <p:cNvPr id="9" name="Date Placeholder 3">
            <a:extLst>
              <a:ext uri="{FF2B5EF4-FFF2-40B4-BE49-F238E27FC236}">
                <a16:creationId xmlns:a16="http://schemas.microsoft.com/office/drawing/2014/main" id="{01890223-52D0-69BC-5C42-58A0FC90416B}"/>
              </a:ext>
            </a:extLst>
          </p:cNvPr>
          <p:cNvSpPr>
            <a:spLocks noGrp="1"/>
          </p:cNvSpPr>
          <p:nvPr>
            <p:ph type="dt" sz="half" idx="2"/>
          </p:nvPr>
        </p:nvSpPr>
        <p:spPr>
          <a:xfrm>
            <a:off x="838200" y="6542584"/>
            <a:ext cx="2743200" cy="365125"/>
          </a:xfrm>
        </p:spPr>
        <p:txBody>
          <a:bodyPr/>
          <a:lstStyle/>
          <a:p>
            <a:r>
              <a:rPr lang="en-GB" dirty="0"/>
              <a:t>July 2023</a:t>
            </a:r>
            <a:endParaRPr lang="en-US" dirty="0"/>
          </a:p>
        </p:txBody>
      </p:sp>
      <p:sp>
        <p:nvSpPr>
          <p:cNvPr id="10" name="Footer Placeholder 4">
            <a:extLst>
              <a:ext uri="{FF2B5EF4-FFF2-40B4-BE49-F238E27FC236}">
                <a16:creationId xmlns:a16="http://schemas.microsoft.com/office/drawing/2014/main" id="{237EE5A0-1A5C-D053-3166-8AB92EEF0DF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3" name="Slide Number Placeholder 5">
            <a:extLst>
              <a:ext uri="{FF2B5EF4-FFF2-40B4-BE49-F238E27FC236}">
                <a16:creationId xmlns:a16="http://schemas.microsoft.com/office/drawing/2014/main" id="{593BA205-40D3-E357-18A5-522B2554DBB9}"/>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10</a:t>
            </a:fld>
            <a:endParaRPr lang="en-US" dirty="0"/>
          </a:p>
        </p:txBody>
      </p:sp>
      <p:pic>
        <p:nvPicPr>
          <p:cNvPr id="3" name="Picture 2" descr="A person looking at a globe&#10;&#10;Description automatically generated with low confidence">
            <a:extLst>
              <a:ext uri="{FF2B5EF4-FFF2-40B4-BE49-F238E27FC236}">
                <a16:creationId xmlns:a16="http://schemas.microsoft.com/office/drawing/2014/main" id="{1D41F841-C7BD-1777-F555-531D0B4DE272}"/>
              </a:ext>
            </a:extLst>
          </p:cNvPr>
          <p:cNvPicPr>
            <a:picLocks noChangeAspect="1"/>
          </p:cNvPicPr>
          <p:nvPr/>
        </p:nvPicPr>
        <p:blipFill>
          <a:blip r:embed="rId2"/>
          <a:stretch>
            <a:fillRect/>
          </a:stretch>
        </p:blipFill>
        <p:spPr>
          <a:xfrm>
            <a:off x="2808194" y="303873"/>
            <a:ext cx="6684149" cy="6684149"/>
          </a:xfrm>
          <a:prstGeom prst="rect">
            <a:avLst/>
          </a:prstGeom>
        </p:spPr>
      </p:pic>
    </p:spTree>
    <p:extLst>
      <p:ext uri="{BB962C8B-B14F-4D97-AF65-F5344CB8AC3E}">
        <p14:creationId xmlns:p14="http://schemas.microsoft.com/office/powerpoint/2010/main" val="1586714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91780" y="1435284"/>
            <a:ext cx="3998595" cy="3704590"/>
            <a:chOff x="0" y="0"/>
            <a:chExt cx="3998595" cy="370459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998595" cy="3704590"/>
            </a:xfrm>
            <a:prstGeom prst="rect">
              <a:avLst/>
            </a:prstGeom>
          </p:spPr>
        </p:pic>
        <p:sp>
          <p:nvSpPr>
            <p:cNvPr id="18" name="Rectangle 17"/>
            <p:cNvSpPr/>
            <p:nvPr/>
          </p:nvSpPr>
          <p:spPr>
            <a:xfrm>
              <a:off x="0" y="0"/>
              <a:ext cx="3998595" cy="3704590"/>
            </a:xfrm>
            <a:prstGeom prst="rect">
              <a:avLst/>
            </a:prstGeom>
            <a:noFill/>
            <a:ln w="12700" cap="flat" cmpd="sng" algn="ctr">
              <a:solidFill>
                <a:sysClr val="window" lastClr="FFFFFF">
                  <a:lumMod val="75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19" name="Rectangle 18"/>
          <p:cNvSpPr/>
          <p:nvPr/>
        </p:nvSpPr>
        <p:spPr>
          <a:xfrm>
            <a:off x="575386" y="5436626"/>
            <a:ext cx="3850434"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Responses were received from 11 of 13 countries in Middle East (84.6%) representing 87% of the region’s population. </a:t>
            </a:r>
          </a:p>
        </p:txBody>
      </p:sp>
      <p:graphicFrame>
        <p:nvGraphicFramePr>
          <p:cNvPr id="7" name="Table 6"/>
          <p:cNvGraphicFramePr>
            <a:graphicFrameLocks noGrp="1"/>
          </p:cNvGraphicFramePr>
          <p:nvPr>
            <p:extLst>
              <p:ext uri="{D42A27DB-BD31-4B8C-83A1-F6EECF244321}">
                <p14:modId xmlns:p14="http://schemas.microsoft.com/office/powerpoint/2010/main" val="1356213814"/>
              </p:ext>
            </p:extLst>
          </p:nvPr>
        </p:nvGraphicFramePr>
        <p:xfrm>
          <a:off x="4695825" y="1854360"/>
          <a:ext cx="7217423" cy="2866437"/>
        </p:xfrm>
        <a:graphic>
          <a:graphicData uri="http://schemas.openxmlformats.org/drawingml/2006/table">
            <a:tbl>
              <a:tblPr firstRow="1" firstCol="1" bandRow="1">
                <a:tableStyleId>{F5AB1C69-6EDB-4FF4-983F-18BD219EF322}</a:tableStyleId>
              </a:tblPr>
              <a:tblGrid>
                <a:gridCol w="1441774">
                  <a:extLst>
                    <a:ext uri="{9D8B030D-6E8A-4147-A177-3AD203B41FA5}">
                      <a16:colId xmlns:a16="http://schemas.microsoft.com/office/drawing/2014/main" val="1259445464"/>
                    </a:ext>
                  </a:extLst>
                </a:gridCol>
                <a:gridCol w="1548882">
                  <a:extLst>
                    <a:ext uri="{9D8B030D-6E8A-4147-A177-3AD203B41FA5}">
                      <a16:colId xmlns:a16="http://schemas.microsoft.com/office/drawing/2014/main" val="2352489177"/>
                    </a:ext>
                  </a:extLst>
                </a:gridCol>
                <a:gridCol w="1017036">
                  <a:extLst>
                    <a:ext uri="{9D8B030D-6E8A-4147-A177-3AD203B41FA5}">
                      <a16:colId xmlns:a16="http://schemas.microsoft.com/office/drawing/2014/main" val="3565250742"/>
                    </a:ext>
                  </a:extLst>
                </a:gridCol>
                <a:gridCol w="1175658">
                  <a:extLst>
                    <a:ext uri="{9D8B030D-6E8A-4147-A177-3AD203B41FA5}">
                      <a16:colId xmlns:a16="http://schemas.microsoft.com/office/drawing/2014/main" val="3896265834"/>
                    </a:ext>
                  </a:extLst>
                </a:gridCol>
                <a:gridCol w="989044">
                  <a:extLst>
                    <a:ext uri="{9D8B030D-6E8A-4147-A177-3AD203B41FA5}">
                      <a16:colId xmlns:a16="http://schemas.microsoft.com/office/drawing/2014/main" val="1806330581"/>
                    </a:ext>
                  </a:extLst>
                </a:gridCol>
                <a:gridCol w="1045029">
                  <a:extLst>
                    <a:ext uri="{9D8B030D-6E8A-4147-A177-3AD203B41FA5}">
                      <a16:colId xmlns:a16="http://schemas.microsoft.com/office/drawing/2014/main" val="1364347769"/>
                    </a:ext>
                  </a:extLst>
                </a:gridCol>
              </a:tblGrid>
              <a:tr h="645682">
                <a:tc>
                  <a:txBody>
                    <a:bodyPr/>
                    <a:lstStyle/>
                    <a:p>
                      <a:pPr marL="0" marR="0" algn="ctr" defTabSz="914400" rtl="0" eaLnBrk="1" latinLnBrk="0" hangingPunct="1">
                        <a:lnSpc>
                          <a:spcPct val="115000"/>
                        </a:lnSpc>
                        <a:spcBef>
                          <a:spcPts val="0"/>
                        </a:spcBef>
                        <a:spcAft>
                          <a:spcPts val="0"/>
                        </a:spcAft>
                      </a:pPr>
                      <a:r>
                        <a:rPr lang="en-US" sz="1000" b="1" kern="1200" dirty="0">
                          <a:solidFill>
                            <a:schemeClr val="bg1"/>
                          </a:solidFill>
                          <a:effectLst/>
                        </a:rPr>
                        <a:t>Country </a:t>
                      </a:r>
                      <a:endParaRPr lang="en-GB" sz="1000" b="1" kern="1200" dirty="0">
                        <a:solidFill>
                          <a:schemeClr val="bg1"/>
                        </a:solidFill>
                        <a:effectLst/>
                        <a:latin typeface="+mn-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World bank ranking</a:t>
                      </a:r>
                      <a:endParaRPr lang="en-GB" sz="1000" b="1" kern="1200" dirty="0">
                        <a:solidFill>
                          <a:schemeClr val="tx1">
                            <a:lumMod val="75000"/>
                            <a:lumOff val="25000"/>
                          </a:schemeClr>
                        </a:solidFill>
                        <a:effectLst/>
                        <a:latin typeface="+mn-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Area (sq km)</a:t>
                      </a:r>
                      <a:endParaRPr lang="en-GB" sz="1000" b="1" kern="1200" dirty="0">
                        <a:solidFill>
                          <a:schemeClr val="tx1">
                            <a:lumMod val="75000"/>
                            <a:lumOff val="25000"/>
                          </a:schemeClr>
                        </a:solidFill>
                        <a:effectLst/>
                        <a:latin typeface="+mn-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Total population (2022)</a:t>
                      </a:r>
                      <a:endParaRPr lang="en-GB" sz="1000" b="1" kern="1200" dirty="0">
                        <a:solidFill>
                          <a:schemeClr val="tx1">
                            <a:lumMod val="75000"/>
                            <a:lumOff val="25000"/>
                          </a:schemeClr>
                        </a:solidFill>
                        <a:effectLst/>
                        <a:latin typeface="+mn-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GDP (PPP)</a:t>
                      </a:r>
                      <a:endParaRPr lang="en-GB" sz="1000" b="1" kern="1200" dirty="0">
                        <a:solidFill>
                          <a:schemeClr val="tx1">
                            <a:lumMod val="75000"/>
                            <a:lumOff val="25000"/>
                          </a:schemeClr>
                        </a:solidFill>
                        <a:effectLst/>
                      </a:endParaRP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 billion)</a:t>
                      </a:r>
                      <a:endParaRPr lang="en-GB" sz="1000" b="1" kern="1200" dirty="0">
                        <a:solidFill>
                          <a:schemeClr val="tx1">
                            <a:lumMod val="75000"/>
                            <a:lumOff val="25000"/>
                          </a:schemeClr>
                        </a:solidFill>
                        <a:effectLst/>
                        <a:latin typeface="+mn-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Total health expenditures</a:t>
                      </a: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 (% of GDP)</a:t>
                      </a:r>
                      <a:endParaRPr lang="en-GB" sz="1000" b="1" kern="1200" dirty="0">
                        <a:solidFill>
                          <a:schemeClr val="tx1">
                            <a:lumMod val="75000"/>
                            <a:lumOff val="25000"/>
                          </a:schemeClr>
                        </a:solidFill>
                        <a:effectLst/>
                        <a:latin typeface="+mn-lt"/>
                        <a:ea typeface="+mn-ea"/>
                        <a:cs typeface="+mn-cs"/>
                      </a:endParaRPr>
                    </a:p>
                  </a:txBody>
                  <a:tcPr marL="20119" marR="20119" marT="0" marB="0" anchor="ctr"/>
                </a:tc>
                <a:extLst>
                  <a:ext uri="{0D108BD9-81ED-4DB2-BD59-A6C34878D82A}">
                    <a16:rowId xmlns:a16="http://schemas.microsoft.com/office/drawing/2014/main" val="4032598603"/>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Bahrain</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High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dirty="0">
                          <a:solidFill>
                            <a:schemeClr val="tx1">
                              <a:lumMod val="75000"/>
                              <a:lumOff val="25000"/>
                            </a:schemeClr>
                          </a:solidFill>
                          <a:effectLst/>
                        </a:rPr>
                        <a:t>760</a:t>
                      </a:r>
                      <a:endParaRPr lang="en-GB" sz="1000"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1,540,558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79.4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1026649586"/>
                  </a:ext>
                </a:extLst>
              </a:tr>
              <a:tr h="199487">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Iran, Islamic Rep.</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dirty="0">
                          <a:solidFill>
                            <a:schemeClr val="tx1">
                              <a:lumMod val="75000"/>
                              <a:lumOff val="25000"/>
                            </a:schemeClr>
                          </a:solidFill>
                          <a:effectLst/>
                        </a:rPr>
                        <a:t>1,648,195</a:t>
                      </a:r>
                      <a:endParaRPr lang="en-GB" sz="1000"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86,758,304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1449.3</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6.7</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3556839665"/>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Iraq</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dirty="0">
                          <a:solidFill>
                            <a:schemeClr val="tx1">
                              <a:lumMod val="75000"/>
                              <a:lumOff val="25000"/>
                            </a:schemeClr>
                          </a:solidFill>
                          <a:effectLst/>
                        </a:rPr>
                        <a:t>438,317</a:t>
                      </a:r>
                      <a:endParaRPr lang="en-GB" sz="1000"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40,462,701</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428.6</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4.5</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2866436107"/>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Jordan</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89,342</a:t>
                      </a:r>
                      <a:endParaRPr lang="en-GB" sz="1000" kern="120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dirty="0">
                          <a:solidFill>
                            <a:srgbClr val="000000"/>
                          </a:solidFill>
                          <a:effectLst/>
                        </a:rPr>
                        <a:t>10,998,531</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113.0</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7.6</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3251837373"/>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Kuwait</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High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17,818</a:t>
                      </a:r>
                      <a:endParaRPr lang="en-GB" sz="1000" kern="120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3,068,155</a:t>
                      </a:r>
                      <a:endParaRPr lang="en-CA" sz="1000" b="0" i="0" u="none" strike="noStrike">
                        <a:solidFill>
                          <a:srgbClr val="000000"/>
                        </a:solidFill>
                        <a:effectLst/>
                        <a:latin typeface="+mn-lt"/>
                      </a:endParaRPr>
                    </a:p>
                  </a:txBody>
                  <a:tcPr marL="4763" marR="4763" marT="4763" marB="0" anchor="ctr"/>
                </a:tc>
                <a:tc>
                  <a:txBody>
                    <a:bodyPr/>
                    <a:lstStyle/>
                    <a:p>
                      <a:pPr algn="ctr" fontAlgn="b"/>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5.5</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4148336489"/>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Lebanon</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10,400</a:t>
                      </a:r>
                      <a:endParaRPr lang="en-GB" sz="1000" kern="120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5,296,814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79.7</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8.7</a:t>
                      </a:r>
                      <a:endParaRPr lang="en-CA" sz="1000" b="0" i="0" u="none" strike="noStrike">
                        <a:solidFill>
                          <a:srgbClr val="000000"/>
                        </a:solidFill>
                        <a:effectLst/>
                        <a:latin typeface="+mn-lt"/>
                      </a:endParaRPr>
                    </a:p>
                  </a:txBody>
                  <a:tcPr marL="0" marR="0" marT="0" marB="0" anchor="ctr"/>
                </a:tc>
                <a:extLst>
                  <a:ext uri="{0D108BD9-81ED-4DB2-BD59-A6C34878D82A}">
                    <a16:rowId xmlns:a16="http://schemas.microsoft.com/office/drawing/2014/main" val="2584713390"/>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Oman</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High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dirty="0">
                          <a:solidFill>
                            <a:schemeClr val="tx1">
                              <a:lumMod val="75000"/>
                              <a:lumOff val="25000"/>
                            </a:schemeClr>
                          </a:solidFill>
                          <a:effectLst/>
                        </a:rPr>
                        <a:t>309,500</a:t>
                      </a:r>
                      <a:endParaRPr lang="en-GB" sz="1000"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3,764,348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170.3</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4.1</a:t>
                      </a:r>
                      <a:endParaRPr lang="en-CA" sz="10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2290162626"/>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Qatar</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High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dirty="0">
                          <a:solidFill>
                            <a:schemeClr val="tx1">
                              <a:lumMod val="75000"/>
                              <a:lumOff val="25000"/>
                            </a:schemeClr>
                          </a:solidFill>
                          <a:effectLst/>
                        </a:rPr>
                        <a:t>11,586</a:t>
                      </a:r>
                      <a:endParaRPr lang="en-GB" sz="1000"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2,508,182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274.2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2.9</a:t>
                      </a:r>
                      <a:endParaRPr lang="en-CA" sz="10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919817351"/>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Saudi Arabia</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High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dirty="0">
                          <a:solidFill>
                            <a:schemeClr val="tx1">
                              <a:lumMod val="75000"/>
                              <a:lumOff val="25000"/>
                            </a:schemeClr>
                          </a:solidFill>
                          <a:effectLst/>
                        </a:rPr>
                        <a:t>2,149,690</a:t>
                      </a:r>
                      <a:endParaRPr lang="en-GB" sz="1000"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35,354,380</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1751.2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5.7</a:t>
                      </a:r>
                      <a:endParaRPr lang="en-CA" sz="10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4191025403"/>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Syrian Arab Republic</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Low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185,180</a:t>
                      </a:r>
                      <a:endParaRPr lang="en-GB" sz="1000" kern="120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21,563,800</a:t>
                      </a:r>
                      <a:endParaRPr lang="en-CA" sz="1000" b="0" i="0" u="none" strike="noStrike">
                        <a:solidFill>
                          <a:srgbClr val="000000"/>
                        </a:solidFill>
                        <a:effectLst/>
                        <a:latin typeface="+mn-lt"/>
                      </a:endParaRPr>
                    </a:p>
                  </a:txBody>
                  <a:tcPr marL="4763" marR="4763" marT="4763" marB="0" anchor="ctr"/>
                </a:tc>
                <a:tc>
                  <a:txBody>
                    <a:bodyPr/>
                    <a:lstStyle/>
                    <a:p>
                      <a:pPr algn="ctr" fontAlgn="b"/>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4189060127"/>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United Arab Emirates</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High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83,600</a:t>
                      </a:r>
                      <a:endParaRPr lang="en-GB" sz="1000" kern="120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9,915,803</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717.5</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4.3</a:t>
                      </a:r>
                      <a:endParaRPr lang="en-CA" sz="10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3153569623"/>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West Bank and Gaza</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dirty="0">
                          <a:solidFill>
                            <a:schemeClr val="tx1">
                              <a:lumMod val="75000"/>
                              <a:lumOff val="25000"/>
                            </a:schemeClr>
                          </a:solidFill>
                          <a:effectLst/>
                        </a:rPr>
                        <a:t>6,220</a:t>
                      </a:r>
                      <a:endParaRPr lang="en-GB" sz="1000"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3,000,021</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30.5</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3104128235"/>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85000"/>
                              <a:lumOff val="15000"/>
                            </a:schemeClr>
                          </a:solidFill>
                          <a:effectLst/>
                        </a:rPr>
                        <a:t>Yemen</a:t>
                      </a:r>
                      <a:endParaRPr lang="en-GB" sz="1000" b="1" kern="1200" dirty="0">
                        <a:solidFill>
                          <a:schemeClr val="tx1">
                            <a:lumMod val="85000"/>
                            <a:lumOff val="1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Low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527,968</a:t>
                      </a:r>
                      <a:endParaRPr lang="en-GB" sz="1000" kern="120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dirty="0">
                          <a:solidFill>
                            <a:srgbClr val="000000"/>
                          </a:solidFill>
                          <a:effectLst/>
                        </a:rPr>
                        <a:t>30,984,689</a:t>
                      </a:r>
                      <a:endParaRPr lang="en-CA" sz="1000" b="0" i="0" u="none" strike="noStrike" dirty="0">
                        <a:solidFill>
                          <a:srgbClr val="000000"/>
                        </a:solidFill>
                        <a:effectLst/>
                        <a:latin typeface="+mn-lt"/>
                      </a:endParaRPr>
                    </a:p>
                  </a:txBody>
                  <a:tcPr marL="4763" marR="4763" marT="4763" marB="0" anchor="ctr"/>
                </a:tc>
                <a:tc>
                  <a:txBody>
                    <a:bodyPr/>
                    <a:lstStyle/>
                    <a:p>
                      <a:pPr algn="ctr" fontAlgn="b"/>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4.3</a:t>
                      </a:r>
                      <a:endParaRPr lang="en-CA" sz="1000" b="0"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930981535"/>
                  </a:ext>
                </a:extLst>
              </a:tr>
            </a:tbl>
          </a:graphicData>
        </a:graphic>
      </p:graphicFrame>
      <p:sp>
        <p:nvSpPr>
          <p:cNvPr id="2" name="TextBox 1">
            <a:extLst>
              <a:ext uri="{FF2B5EF4-FFF2-40B4-BE49-F238E27FC236}">
                <a16:creationId xmlns:a16="http://schemas.microsoft.com/office/drawing/2014/main" id="{E3B6E59D-63E4-6097-3D28-FD98BBA8A150}"/>
              </a:ext>
            </a:extLst>
          </p:cNvPr>
          <p:cNvSpPr txBox="1"/>
          <p:nvPr/>
        </p:nvSpPr>
        <p:spPr>
          <a:xfrm>
            <a:off x="4614940" y="4720797"/>
            <a:ext cx="2045870" cy="246221"/>
          </a:xfrm>
          <a:prstGeom prst="rect">
            <a:avLst/>
          </a:prstGeom>
          <a:noFill/>
        </p:spPr>
        <p:txBody>
          <a:bodyPr wrap="square" rtlCol="0">
            <a:spAutoFit/>
          </a:bodyPr>
          <a:lstStyle/>
          <a:p>
            <a:r>
              <a:rPr lang="en-US" sz="1000" dirty="0"/>
              <a:t>‘ – ’ : data not reported/unavailable</a:t>
            </a:r>
          </a:p>
        </p:txBody>
      </p:sp>
      <p:sp>
        <p:nvSpPr>
          <p:cNvPr id="10" name="Title 9">
            <a:extLst>
              <a:ext uri="{FF2B5EF4-FFF2-40B4-BE49-F238E27FC236}">
                <a16:creationId xmlns:a16="http://schemas.microsoft.com/office/drawing/2014/main" id="{06F3E346-B7DC-DC2D-E2A1-39ADF6840C15}"/>
              </a:ext>
            </a:extLst>
          </p:cNvPr>
          <p:cNvSpPr>
            <a:spLocks noGrp="1"/>
          </p:cNvSpPr>
          <p:nvPr>
            <p:ph type="title"/>
          </p:nvPr>
        </p:nvSpPr>
        <p:spPr/>
        <p:txBody>
          <a:bodyPr>
            <a:normAutofit/>
          </a:bodyPr>
          <a:lstStyle/>
          <a:p>
            <a:r>
              <a:rPr lang="es-ES" dirty="0" err="1"/>
              <a:t>Demographics</a:t>
            </a:r>
            <a:endParaRPr lang="en-BE" dirty="0"/>
          </a:p>
        </p:txBody>
      </p:sp>
      <p:sp>
        <p:nvSpPr>
          <p:cNvPr id="11" name="Date Placeholder 3">
            <a:extLst>
              <a:ext uri="{FF2B5EF4-FFF2-40B4-BE49-F238E27FC236}">
                <a16:creationId xmlns:a16="http://schemas.microsoft.com/office/drawing/2014/main" id="{A1836E5D-99FC-5AD8-AD81-E3C7C289DE31}"/>
              </a:ext>
            </a:extLst>
          </p:cNvPr>
          <p:cNvSpPr>
            <a:spLocks noGrp="1"/>
          </p:cNvSpPr>
          <p:nvPr>
            <p:ph type="dt" sz="half" idx="2"/>
          </p:nvPr>
        </p:nvSpPr>
        <p:spPr>
          <a:xfrm>
            <a:off x="838200" y="6542584"/>
            <a:ext cx="2743200" cy="365125"/>
          </a:xfrm>
        </p:spPr>
        <p:txBody>
          <a:bodyPr/>
          <a:lstStyle/>
          <a:p>
            <a:r>
              <a:rPr lang="en-GB" dirty="0"/>
              <a:t>July 2023</a:t>
            </a:r>
            <a:endParaRPr lang="en-US" dirty="0"/>
          </a:p>
        </p:txBody>
      </p:sp>
      <p:sp>
        <p:nvSpPr>
          <p:cNvPr id="12" name="Footer Placeholder 4">
            <a:extLst>
              <a:ext uri="{FF2B5EF4-FFF2-40B4-BE49-F238E27FC236}">
                <a16:creationId xmlns:a16="http://schemas.microsoft.com/office/drawing/2014/main" id="{B65E3F04-AA97-DE10-4CA5-CD988AA32278}"/>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3" name="Slide Number Placeholder 5">
            <a:extLst>
              <a:ext uri="{FF2B5EF4-FFF2-40B4-BE49-F238E27FC236}">
                <a16:creationId xmlns:a16="http://schemas.microsoft.com/office/drawing/2014/main" id="{F49D318F-782F-2320-16E5-554E21B8422E}"/>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11</a:t>
            </a:fld>
            <a:endParaRPr lang="en-US" dirty="0"/>
          </a:p>
        </p:txBody>
      </p:sp>
    </p:spTree>
    <p:extLst>
      <p:ext uri="{BB962C8B-B14F-4D97-AF65-F5344CB8AC3E}">
        <p14:creationId xmlns:p14="http://schemas.microsoft.com/office/powerpoint/2010/main" val="170045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816919863"/>
              </p:ext>
            </p:extLst>
          </p:nvPr>
        </p:nvGraphicFramePr>
        <p:xfrm>
          <a:off x="1343024" y="1615600"/>
          <a:ext cx="9838056" cy="2866437"/>
        </p:xfrm>
        <a:graphic>
          <a:graphicData uri="http://schemas.openxmlformats.org/drawingml/2006/table">
            <a:tbl>
              <a:tblPr firstRow="1" firstCol="1" bandRow="1">
                <a:tableStyleId>{F5AB1C69-6EDB-4FF4-983F-18BD219EF322}</a:tableStyleId>
              </a:tblPr>
              <a:tblGrid>
                <a:gridCol w="1370128">
                  <a:extLst>
                    <a:ext uri="{9D8B030D-6E8A-4147-A177-3AD203B41FA5}">
                      <a16:colId xmlns:a16="http://schemas.microsoft.com/office/drawing/2014/main" val="1259445464"/>
                    </a:ext>
                  </a:extLst>
                </a:gridCol>
                <a:gridCol w="1471914">
                  <a:extLst>
                    <a:ext uri="{9D8B030D-6E8A-4147-A177-3AD203B41FA5}">
                      <a16:colId xmlns:a16="http://schemas.microsoft.com/office/drawing/2014/main" val="2352489177"/>
                    </a:ext>
                  </a:extLst>
                </a:gridCol>
                <a:gridCol w="966497">
                  <a:extLst>
                    <a:ext uri="{9D8B030D-6E8A-4147-A177-3AD203B41FA5}">
                      <a16:colId xmlns:a16="http://schemas.microsoft.com/office/drawing/2014/main" val="3565250742"/>
                    </a:ext>
                  </a:extLst>
                </a:gridCol>
                <a:gridCol w="1117235">
                  <a:extLst>
                    <a:ext uri="{9D8B030D-6E8A-4147-A177-3AD203B41FA5}">
                      <a16:colId xmlns:a16="http://schemas.microsoft.com/office/drawing/2014/main" val="3896265834"/>
                    </a:ext>
                  </a:extLst>
                </a:gridCol>
                <a:gridCol w="939894">
                  <a:extLst>
                    <a:ext uri="{9D8B030D-6E8A-4147-A177-3AD203B41FA5}">
                      <a16:colId xmlns:a16="http://schemas.microsoft.com/office/drawing/2014/main" val="1806330581"/>
                    </a:ext>
                  </a:extLst>
                </a:gridCol>
                <a:gridCol w="993097">
                  <a:extLst>
                    <a:ext uri="{9D8B030D-6E8A-4147-A177-3AD203B41FA5}">
                      <a16:colId xmlns:a16="http://schemas.microsoft.com/office/drawing/2014/main" val="1364347769"/>
                    </a:ext>
                  </a:extLst>
                </a:gridCol>
                <a:gridCol w="993097">
                  <a:extLst>
                    <a:ext uri="{9D8B030D-6E8A-4147-A177-3AD203B41FA5}">
                      <a16:colId xmlns:a16="http://schemas.microsoft.com/office/drawing/2014/main" val="77280202"/>
                    </a:ext>
                  </a:extLst>
                </a:gridCol>
                <a:gridCol w="993097">
                  <a:extLst>
                    <a:ext uri="{9D8B030D-6E8A-4147-A177-3AD203B41FA5}">
                      <a16:colId xmlns:a16="http://schemas.microsoft.com/office/drawing/2014/main" val="1848901817"/>
                    </a:ext>
                  </a:extLst>
                </a:gridCol>
                <a:gridCol w="993097">
                  <a:extLst>
                    <a:ext uri="{9D8B030D-6E8A-4147-A177-3AD203B41FA5}">
                      <a16:colId xmlns:a16="http://schemas.microsoft.com/office/drawing/2014/main" val="3821987829"/>
                    </a:ext>
                  </a:extLst>
                </a:gridCol>
              </a:tblGrid>
              <a:tr h="645682">
                <a:tc>
                  <a:txBody>
                    <a:bodyPr/>
                    <a:lstStyle/>
                    <a:p>
                      <a:pPr marL="0" marR="0" algn="ctr" defTabSz="914400" rtl="0" eaLnBrk="1" latinLnBrk="0" hangingPunct="1">
                        <a:lnSpc>
                          <a:spcPct val="115000"/>
                        </a:lnSpc>
                        <a:spcBef>
                          <a:spcPts val="0"/>
                        </a:spcBef>
                        <a:spcAft>
                          <a:spcPts val="0"/>
                        </a:spcAft>
                      </a:pPr>
                      <a:r>
                        <a:rPr lang="en-US" sz="1000" b="1" kern="1200" dirty="0">
                          <a:solidFill>
                            <a:schemeClr val="bg1"/>
                          </a:solidFill>
                          <a:effectLst/>
                        </a:rPr>
                        <a:t>Country </a:t>
                      </a:r>
                      <a:endParaRPr lang="en-GB" sz="1000" b="1" kern="1200" dirty="0">
                        <a:solidFill>
                          <a:schemeClr val="bg1"/>
                        </a:solidFill>
                        <a:effectLst/>
                        <a:latin typeface="+mn-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World bank ranking</a:t>
                      </a:r>
                      <a:endParaRPr lang="en-GB" sz="1000" b="1" kern="1200" dirty="0">
                        <a:solidFill>
                          <a:schemeClr val="tx1">
                            <a:lumMod val="75000"/>
                            <a:lumOff val="25000"/>
                          </a:schemeClr>
                        </a:solidFill>
                        <a:effectLst/>
                        <a:latin typeface="+mn-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Area (sq km)</a:t>
                      </a:r>
                      <a:endParaRPr lang="en-GB" sz="1000" b="1" kern="1200" dirty="0">
                        <a:solidFill>
                          <a:schemeClr val="tx1">
                            <a:lumMod val="75000"/>
                            <a:lumOff val="25000"/>
                          </a:schemeClr>
                        </a:solidFill>
                        <a:effectLst/>
                        <a:latin typeface="+mn-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Total population (2022)</a:t>
                      </a:r>
                      <a:endParaRPr lang="en-GB" sz="1000" b="1" kern="1200" dirty="0">
                        <a:solidFill>
                          <a:schemeClr val="tx1">
                            <a:lumMod val="75000"/>
                            <a:lumOff val="25000"/>
                          </a:schemeClr>
                        </a:solidFill>
                        <a:effectLst/>
                        <a:latin typeface="+mn-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GDP (PPP)</a:t>
                      </a:r>
                      <a:endParaRPr lang="en-GB" sz="1000" b="1" kern="1200" dirty="0">
                        <a:solidFill>
                          <a:schemeClr val="tx1">
                            <a:lumMod val="75000"/>
                            <a:lumOff val="25000"/>
                          </a:schemeClr>
                        </a:solidFill>
                        <a:effectLst/>
                      </a:endParaRP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 billion)</a:t>
                      </a:r>
                      <a:endParaRPr lang="en-GB" sz="1000" b="1" kern="1200" dirty="0">
                        <a:solidFill>
                          <a:schemeClr val="tx1">
                            <a:lumMod val="75000"/>
                            <a:lumOff val="25000"/>
                          </a:schemeClr>
                        </a:solidFill>
                        <a:effectLst/>
                        <a:latin typeface="+mn-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Total health expenditures</a:t>
                      </a:r>
                    </a:p>
                    <a:p>
                      <a:pPr marL="0" marR="0" algn="ctr"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 (% of GDP)</a:t>
                      </a:r>
                      <a:endParaRPr lang="en-GB" sz="1000" b="1" kern="1200" dirty="0">
                        <a:solidFill>
                          <a:schemeClr val="tx1">
                            <a:lumMod val="75000"/>
                            <a:lumOff val="25000"/>
                          </a:schemeClr>
                        </a:solidFill>
                        <a:effectLst/>
                        <a:latin typeface="+mn-lt"/>
                        <a:ea typeface="+mn-ea"/>
                        <a:cs typeface="+mn-cs"/>
                      </a:endParaRPr>
                    </a:p>
                  </a:txBody>
                  <a:tcPr marL="20119" marR="20119" marT="0" marB="0" anchor="ctr"/>
                </a:tc>
                <a:tc>
                  <a:txBody>
                    <a:bodyPr/>
                    <a:lstStyle/>
                    <a:p>
                      <a:pPr algn="ctr"/>
                      <a:r>
                        <a:rPr lang="en-US" sz="1000" b="1" kern="1200" dirty="0">
                          <a:solidFill>
                            <a:schemeClr val="tx1">
                              <a:lumMod val="75000"/>
                              <a:lumOff val="25000"/>
                            </a:schemeClr>
                          </a:solidFill>
                          <a:effectLst/>
                        </a:rPr>
                        <a:t>Total Health Spending per person</a:t>
                      </a:r>
                      <a:endParaRPr lang="en-US" sz="1000" b="1" kern="1200" dirty="0">
                        <a:solidFill>
                          <a:schemeClr val="tx1">
                            <a:lumMod val="75000"/>
                            <a:lumOff val="25000"/>
                          </a:schemeClr>
                        </a:solidFill>
                        <a:effectLst/>
                        <a:latin typeface="+mn-lt"/>
                        <a:ea typeface="+mn-ea"/>
                        <a:cs typeface="+mn-cs"/>
                      </a:endParaRPr>
                    </a:p>
                  </a:txBody>
                  <a:tcPr marL="45720" marR="45720" marT="18288" marB="18288" anchor="ctr"/>
                </a:tc>
                <a:tc>
                  <a:txBody>
                    <a:bodyPr/>
                    <a:lstStyle/>
                    <a:p>
                      <a:pPr algn="ctr" fontAlgn="b"/>
                      <a:r>
                        <a:rPr lang="en-US" sz="1000" b="1" kern="1200" dirty="0">
                          <a:solidFill>
                            <a:schemeClr val="tx1">
                              <a:lumMod val="75000"/>
                              <a:lumOff val="25000"/>
                            </a:schemeClr>
                          </a:solidFill>
                          <a:effectLst/>
                        </a:rPr>
                        <a:t>Government Health Spending per person</a:t>
                      </a:r>
                      <a:endParaRPr lang="en-US" sz="1000" b="1" kern="1200" dirty="0">
                        <a:solidFill>
                          <a:schemeClr val="tx1">
                            <a:lumMod val="75000"/>
                            <a:lumOff val="25000"/>
                          </a:schemeClr>
                        </a:solidFill>
                        <a:effectLst/>
                        <a:latin typeface="+mn-lt"/>
                        <a:ea typeface="+mn-ea"/>
                        <a:cs typeface="+mn-cs"/>
                      </a:endParaRPr>
                    </a:p>
                  </a:txBody>
                  <a:tcPr marL="45720" marR="45720" marT="18288" marB="18288" anchor="ctr"/>
                </a:tc>
                <a:tc>
                  <a:txBody>
                    <a:bodyPr/>
                    <a:lstStyle/>
                    <a:p>
                      <a:pPr algn="ctr" fontAlgn="b"/>
                      <a:r>
                        <a:rPr lang="en-US" sz="1000" b="1" kern="1200" dirty="0">
                          <a:solidFill>
                            <a:schemeClr val="tx1">
                              <a:lumMod val="75000"/>
                              <a:lumOff val="25000"/>
                            </a:schemeClr>
                          </a:solidFill>
                          <a:effectLst/>
                        </a:rPr>
                        <a:t>Out-of-pocket Health Spending per person</a:t>
                      </a:r>
                      <a:endParaRPr lang="en-US" sz="1000" b="1" kern="1200" dirty="0">
                        <a:solidFill>
                          <a:schemeClr val="tx1">
                            <a:lumMod val="75000"/>
                            <a:lumOff val="25000"/>
                          </a:schemeClr>
                        </a:solidFill>
                        <a:effectLst/>
                        <a:latin typeface="+mn-lt"/>
                        <a:ea typeface="+mn-ea"/>
                        <a:cs typeface="+mn-cs"/>
                      </a:endParaRPr>
                    </a:p>
                  </a:txBody>
                  <a:tcPr marL="45720" marR="45720" marT="18288" marB="18288" anchor="ctr"/>
                </a:tc>
                <a:extLst>
                  <a:ext uri="{0D108BD9-81ED-4DB2-BD59-A6C34878D82A}">
                    <a16:rowId xmlns:a16="http://schemas.microsoft.com/office/drawing/2014/main" val="4032598603"/>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Bahrain</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High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dirty="0">
                          <a:solidFill>
                            <a:schemeClr val="tx1">
                              <a:lumMod val="75000"/>
                              <a:lumOff val="25000"/>
                            </a:schemeClr>
                          </a:solidFill>
                          <a:effectLst/>
                        </a:rPr>
                        <a:t>760</a:t>
                      </a:r>
                      <a:endParaRPr lang="en-GB" sz="1000"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1,540,558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79.4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a:t>
                      </a:r>
                      <a:endParaRPr lang="en-CA" sz="1000" b="0" i="0" u="none" strike="noStrike">
                        <a:solidFill>
                          <a:srgbClr val="000000"/>
                        </a:solidFill>
                        <a:effectLst/>
                        <a:latin typeface="+mn-lt"/>
                      </a:endParaRPr>
                    </a:p>
                  </a:txBody>
                  <a:tcPr marL="0" marR="0" marT="0" marB="0" anchor="ctr"/>
                </a:tc>
                <a:tc>
                  <a:txBody>
                    <a:bodyPr/>
                    <a:lstStyle/>
                    <a:p>
                      <a:pPr algn="ctr" fontAlgn="b"/>
                      <a:r>
                        <a:rPr lang="en-CA" sz="1000" b="0" u="none" strike="noStrike" kern="1200" dirty="0">
                          <a:solidFill>
                            <a:srgbClr val="000000"/>
                          </a:solidFill>
                          <a:effectLst/>
                        </a:rPr>
                        <a:t>920</a:t>
                      </a:r>
                      <a:endParaRPr lang="en-CA" sz="1000" b="0" i="0" u="none" strike="noStrike" kern="1200" dirty="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517</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282</a:t>
                      </a:r>
                      <a:endParaRPr lang="en-CA" sz="1000" b="0" i="0" u="none" strike="noStrike" kern="1200">
                        <a:solidFill>
                          <a:srgbClr val="000000"/>
                        </a:solidFill>
                        <a:effectLst/>
                        <a:latin typeface="+mn-lt"/>
                        <a:ea typeface="+mn-ea"/>
                        <a:cs typeface="+mn-cs"/>
                      </a:endParaRPr>
                    </a:p>
                  </a:txBody>
                  <a:tcPr marL="4763" marR="4763" marT="4763" marB="0" anchor="ctr"/>
                </a:tc>
                <a:extLst>
                  <a:ext uri="{0D108BD9-81ED-4DB2-BD59-A6C34878D82A}">
                    <a16:rowId xmlns:a16="http://schemas.microsoft.com/office/drawing/2014/main" val="1026649586"/>
                  </a:ext>
                </a:extLst>
              </a:tr>
              <a:tr h="199487">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Iran, Islamic Rep.</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dirty="0">
                          <a:solidFill>
                            <a:schemeClr val="tx1">
                              <a:lumMod val="75000"/>
                              <a:lumOff val="25000"/>
                            </a:schemeClr>
                          </a:solidFill>
                          <a:effectLst/>
                        </a:rPr>
                        <a:t>1,648,195</a:t>
                      </a:r>
                      <a:endParaRPr lang="en-GB" sz="1000"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86,758,304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1449.3</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6.7</a:t>
                      </a:r>
                      <a:endParaRPr lang="en-CA" sz="1000" b="0" i="0" u="none" strike="noStrike">
                        <a:solidFill>
                          <a:srgbClr val="000000"/>
                        </a:solidFill>
                        <a:effectLst/>
                        <a:latin typeface="+mn-lt"/>
                      </a:endParaRPr>
                    </a:p>
                  </a:txBody>
                  <a:tcPr marL="0" marR="0" marT="0" marB="0" anchor="ctr"/>
                </a:tc>
                <a:tc>
                  <a:txBody>
                    <a:bodyPr/>
                    <a:lstStyle/>
                    <a:p>
                      <a:pPr algn="ctr" fontAlgn="b"/>
                      <a:r>
                        <a:rPr lang="en-CA" sz="1000" b="0" u="none" strike="noStrike" kern="1200">
                          <a:solidFill>
                            <a:srgbClr val="000000"/>
                          </a:solidFill>
                          <a:effectLst/>
                        </a:rPr>
                        <a:t>620</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299</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224</a:t>
                      </a:r>
                      <a:endParaRPr lang="en-CA" sz="1000" b="0" i="0" u="none" strike="noStrike" kern="1200">
                        <a:solidFill>
                          <a:srgbClr val="000000"/>
                        </a:solidFill>
                        <a:effectLst/>
                        <a:latin typeface="+mn-lt"/>
                        <a:ea typeface="+mn-ea"/>
                        <a:cs typeface="+mn-cs"/>
                      </a:endParaRPr>
                    </a:p>
                  </a:txBody>
                  <a:tcPr marL="4763" marR="4763" marT="4763" marB="0" anchor="ctr"/>
                </a:tc>
                <a:extLst>
                  <a:ext uri="{0D108BD9-81ED-4DB2-BD59-A6C34878D82A}">
                    <a16:rowId xmlns:a16="http://schemas.microsoft.com/office/drawing/2014/main" val="3556839665"/>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Iraq</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dirty="0">
                          <a:solidFill>
                            <a:schemeClr val="tx1">
                              <a:lumMod val="75000"/>
                              <a:lumOff val="25000"/>
                            </a:schemeClr>
                          </a:solidFill>
                          <a:effectLst/>
                        </a:rPr>
                        <a:t>438,317</a:t>
                      </a:r>
                      <a:endParaRPr lang="en-GB" sz="1000"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40,462,701</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428.6</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4.5</a:t>
                      </a:r>
                      <a:endParaRPr lang="en-CA" sz="1000" b="0" i="0" u="none" strike="noStrike">
                        <a:solidFill>
                          <a:srgbClr val="000000"/>
                        </a:solidFill>
                        <a:effectLst/>
                        <a:latin typeface="+mn-lt"/>
                      </a:endParaRPr>
                    </a:p>
                  </a:txBody>
                  <a:tcPr marL="0" marR="0" marT="0" marB="0" anchor="ctr"/>
                </a:tc>
                <a:tc>
                  <a:txBody>
                    <a:bodyPr/>
                    <a:lstStyle/>
                    <a:p>
                      <a:pPr algn="ctr" fontAlgn="b"/>
                      <a:r>
                        <a:rPr lang="en-CA" sz="1000" b="0" u="none" strike="noStrike" kern="1200" dirty="0">
                          <a:solidFill>
                            <a:srgbClr val="000000"/>
                          </a:solidFill>
                          <a:effectLst/>
                        </a:rPr>
                        <a:t>198</a:t>
                      </a:r>
                      <a:endParaRPr lang="en-CA" sz="1000" b="0" i="0" u="none" strike="noStrike" kern="1200" dirty="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105</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92</a:t>
                      </a:r>
                      <a:endParaRPr lang="en-CA" sz="1000" b="0" i="0" u="none" strike="noStrike" kern="1200">
                        <a:solidFill>
                          <a:srgbClr val="000000"/>
                        </a:solidFill>
                        <a:effectLst/>
                        <a:latin typeface="+mn-lt"/>
                        <a:ea typeface="+mn-ea"/>
                        <a:cs typeface="+mn-cs"/>
                      </a:endParaRPr>
                    </a:p>
                  </a:txBody>
                  <a:tcPr marL="4763" marR="4763" marT="4763" marB="0" anchor="ctr"/>
                </a:tc>
                <a:extLst>
                  <a:ext uri="{0D108BD9-81ED-4DB2-BD59-A6C34878D82A}">
                    <a16:rowId xmlns:a16="http://schemas.microsoft.com/office/drawing/2014/main" val="2866436107"/>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Jordan</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Upper-middle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89,342</a:t>
                      </a:r>
                      <a:endParaRPr lang="en-GB" sz="1000" kern="120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10,998,531</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113.0</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7.6</a:t>
                      </a:r>
                      <a:endParaRPr lang="en-CA" sz="1000" b="0" i="0" u="none" strike="noStrike">
                        <a:solidFill>
                          <a:srgbClr val="000000"/>
                        </a:solidFill>
                        <a:effectLst/>
                        <a:latin typeface="+mn-lt"/>
                      </a:endParaRPr>
                    </a:p>
                  </a:txBody>
                  <a:tcPr marL="0" marR="0" marT="0" marB="0" anchor="ctr"/>
                </a:tc>
                <a:tc>
                  <a:txBody>
                    <a:bodyPr/>
                    <a:lstStyle/>
                    <a:p>
                      <a:pPr algn="ctr" fontAlgn="b"/>
                      <a:r>
                        <a:rPr lang="en-CA" sz="1000" b="0" u="none" strike="noStrike" kern="1200">
                          <a:solidFill>
                            <a:srgbClr val="000000"/>
                          </a:solidFill>
                          <a:effectLst/>
                        </a:rPr>
                        <a:t>284</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141</a:t>
                      </a:r>
                      <a:endParaRPr lang="en-CA" sz="1000" b="0" i="0" u="none" strike="noStrike" kern="1200" dirty="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86</a:t>
                      </a:r>
                      <a:endParaRPr lang="en-CA" sz="1000" b="0" i="0" u="none" strike="noStrike" kern="1200">
                        <a:solidFill>
                          <a:srgbClr val="000000"/>
                        </a:solidFill>
                        <a:effectLst/>
                        <a:latin typeface="+mn-lt"/>
                        <a:ea typeface="+mn-ea"/>
                        <a:cs typeface="+mn-cs"/>
                      </a:endParaRPr>
                    </a:p>
                  </a:txBody>
                  <a:tcPr marL="4763" marR="4763" marT="4763" marB="0" anchor="ctr"/>
                </a:tc>
                <a:extLst>
                  <a:ext uri="{0D108BD9-81ED-4DB2-BD59-A6C34878D82A}">
                    <a16:rowId xmlns:a16="http://schemas.microsoft.com/office/drawing/2014/main" val="3251837373"/>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Kuwait</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High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17,818</a:t>
                      </a:r>
                      <a:endParaRPr lang="en-GB" sz="1000" kern="120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dirty="0">
                          <a:solidFill>
                            <a:srgbClr val="000000"/>
                          </a:solidFill>
                          <a:effectLst/>
                        </a:rPr>
                        <a:t>3,068,155</a:t>
                      </a:r>
                      <a:endParaRPr lang="en-CA" sz="1000" b="0" i="0" u="none" strike="noStrike" dirty="0">
                        <a:solidFill>
                          <a:srgbClr val="000000"/>
                        </a:solidFill>
                        <a:effectLst/>
                        <a:latin typeface="+mn-lt"/>
                      </a:endParaRPr>
                    </a:p>
                  </a:txBody>
                  <a:tcPr marL="4763" marR="4763" marT="4763" marB="0" anchor="ctr"/>
                </a:tc>
                <a:tc>
                  <a:txBody>
                    <a:bodyPr/>
                    <a:lstStyle/>
                    <a:p>
                      <a:pPr algn="ctr" fontAlgn="b"/>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5.5</a:t>
                      </a:r>
                      <a:endParaRPr lang="en-CA" sz="1000" b="0" i="0" u="none" strike="noStrike">
                        <a:solidFill>
                          <a:srgbClr val="000000"/>
                        </a:solidFill>
                        <a:effectLst/>
                        <a:latin typeface="+mn-lt"/>
                      </a:endParaRPr>
                    </a:p>
                  </a:txBody>
                  <a:tcPr marL="0" marR="0" marT="0" marB="0" anchor="ctr"/>
                </a:tc>
                <a:tc>
                  <a:txBody>
                    <a:bodyPr/>
                    <a:lstStyle/>
                    <a:p>
                      <a:pPr algn="ctr" fontAlgn="b"/>
                      <a:r>
                        <a:rPr lang="en-CA" sz="1000" b="0" u="none" strike="noStrike" kern="1200">
                          <a:solidFill>
                            <a:srgbClr val="000000"/>
                          </a:solidFill>
                          <a:effectLst/>
                        </a:rPr>
                        <a:t>1413</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1273</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126</a:t>
                      </a:r>
                      <a:endParaRPr lang="en-CA" sz="1000" b="0" i="0" u="none" strike="noStrike" kern="1200">
                        <a:solidFill>
                          <a:srgbClr val="000000"/>
                        </a:solidFill>
                        <a:effectLst/>
                        <a:latin typeface="+mn-lt"/>
                        <a:ea typeface="+mn-ea"/>
                        <a:cs typeface="+mn-cs"/>
                      </a:endParaRPr>
                    </a:p>
                  </a:txBody>
                  <a:tcPr marL="4763" marR="4763" marT="4763" marB="0" anchor="ctr"/>
                </a:tc>
                <a:extLst>
                  <a:ext uri="{0D108BD9-81ED-4DB2-BD59-A6C34878D82A}">
                    <a16:rowId xmlns:a16="http://schemas.microsoft.com/office/drawing/2014/main" val="4148336489"/>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Lebanon</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10,400</a:t>
                      </a:r>
                      <a:endParaRPr lang="en-GB" sz="1000" kern="120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5,296,814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79.7</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8.7</a:t>
                      </a:r>
                      <a:endParaRPr lang="en-CA" sz="1000" b="0" i="0" u="none" strike="noStrike">
                        <a:solidFill>
                          <a:srgbClr val="000000"/>
                        </a:solidFill>
                        <a:effectLst/>
                        <a:latin typeface="+mn-lt"/>
                      </a:endParaRPr>
                    </a:p>
                  </a:txBody>
                  <a:tcPr marL="0" marR="0" marT="0" marB="0" anchor="ctr"/>
                </a:tc>
                <a:tc>
                  <a:txBody>
                    <a:bodyPr/>
                    <a:lstStyle/>
                    <a:p>
                      <a:pPr algn="ctr" fontAlgn="b"/>
                      <a:r>
                        <a:rPr lang="en-CA" sz="1000" b="0" u="none" strike="noStrike" kern="1200">
                          <a:solidFill>
                            <a:srgbClr val="000000"/>
                          </a:solidFill>
                          <a:effectLst/>
                        </a:rPr>
                        <a:t>326</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150</a:t>
                      </a:r>
                      <a:endParaRPr lang="en-CA" sz="1000" b="0" i="0" u="none" strike="noStrike" kern="1200" dirty="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110</a:t>
                      </a:r>
                      <a:endParaRPr lang="en-CA" sz="1000" b="0" i="0" u="none" strike="noStrike" kern="1200">
                        <a:solidFill>
                          <a:srgbClr val="000000"/>
                        </a:solidFill>
                        <a:effectLst/>
                        <a:latin typeface="+mn-lt"/>
                        <a:ea typeface="+mn-ea"/>
                        <a:cs typeface="+mn-cs"/>
                      </a:endParaRPr>
                    </a:p>
                  </a:txBody>
                  <a:tcPr marL="4763" marR="4763" marT="4763" marB="0" anchor="ctr"/>
                </a:tc>
                <a:extLst>
                  <a:ext uri="{0D108BD9-81ED-4DB2-BD59-A6C34878D82A}">
                    <a16:rowId xmlns:a16="http://schemas.microsoft.com/office/drawing/2014/main" val="2584713390"/>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Oman</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High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dirty="0">
                          <a:solidFill>
                            <a:schemeClr val="tx1">
                              <a:lumMod val="75000"/>
                              <a:lumOff val="25000"/>
                            </a:schemeClr>
                          </a:solidFill>
                          <a:effectLst/>
                        </a:rPr>
                        <a:t>309,500</a:t>
                      </a:r>
                      <a:endParaRPr lang="en-GB" sz="1000"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3,764,348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170.3</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4.1</a:t>
                      </a:r>
                      <a:endParaRPr lang="en-CA" sz="1000" b="0" i="0" u="none" strike="noStrike">
                        <a:solidFill>
                          <a:srgbClr val="000000"/>
                        </a:solidFill>
                        <a:effectLst/>
                        <a:latin typeface="+mn-lt"/>
                      </a:endParaRPr>
                    </a:p>
                  </a:txBody>
                  <a:tcPr marL="0" marR="0" marT="0" marB="0" anchor="ctr"/>
                </a:tc>
                <a:tc>
                  <a:txBody>
                    <a:bodyPr/>
                    <a:lstStyle/>
                    <a:p>
                      <a:pPr algn="ctr" fontAlgn="b"/>
                      <a:r>
                        <a:rPr lang="en-CA" sz="1000" b="0" u="none" strike="noStrike" kern="1200">
                          <a:solidFill>
                            <a:srgbClr val="000000"/>
                          </a:solidFill>
                          <a:effectLst/>
                        </a:rPr>
                        <a:t>565</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499</a:t>
                      </a:r>
                      <a:endParaRPr lang="en-CA" sz="1000" b="0" i="0" u="none" strike="noStrike" kern="1200" dirty="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32</a:t>
                      </a:r>
                      <a:endParaRPr lang="en-CA" sz="1000" b="0" i="0" u="none" strike="noStrike" kern="1200">
                        <a:solidFill>
                          <a:srgbClr val="000000"/>
                        </a:solidFill>
                        <a:effectLst/>
                        <a:latin typeface="+mn-lt"/>
                        <a:ea typeface="+mn-ea"/>
                        <a:cs typeface="+mn-cs"/>
                      </a:endParaRPr>
                    </a:p>
                  </a:txBody>
                  <a:tcPr marL="4763" marR="4763" marT="4763" marB="0" anchor="ctr"/>
                </a:tc>
                <a:extLst>
                  <a:ext uri="{0D108BD9-81ED-4DB2-BD59-A6C34878D82A}">
                    <a16:rowId xmlns:a16="http://schemas.microsoft.com/office/drawing/2014/main" val="2290162626"/>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Qatar</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High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dirty="0">
                          <a:solidFill>
                            <a:schemeClr val="tx1">
                              <a:lumMod val="75000"/>
                              <a:lumOff val="25000"/>
                            </a:schemeClr>
                          </a:solidFill>
                          <a:effectLst/>
                        </a:rPr>
                        <a:t>11,586</a:t>
                      </a:r>
                      <a:endParaRPr lang="en-GB" sz="1000"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2,508,182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274.2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2.9</a:t>
                      </a:r>
                      <a:endParaRPr lang="en-CA" sz="1000" b="0" i="0" u="none" strike="noStrike">
                        <a:solidFill>
                          <a:srgbClr val="000000"/>
                        </a:solidFill>
                        <a:effectLst/>
                        <a:latin typeface="+mn-lt"/>
                      </a:endParaRPr>
                    </a:p>
                  </a:txBody>
                  <a:tcPr marL="0" marR="0" marT="0" marB="0" anchor="ctr"/>
                </a:tc>
                <a:tc>
                  <a:txBody>
                    <a:bodyPr/>
                    <a:lstStyle/>
                    <a:p>
                      <a:pPr algn="ctr" fontAlgn="b"/>
                      <a:r>
                        <a:rPr lang="en-CA" sz="1000" b="0" u="none" strike="noStrike" kern="1200">
                          <a:solidFill>
                            <a:srgbClr val="000000"/>
                          </a:solidFill>
                          <a:effectLst/>
                        </a:rPr>
                        <a:t>1510</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1163</a:t>
                      </a:r>
                      <a:endParaRPr lang="en-CA" sz="1000" b="0" i="0" u="none" strike="noStrike" kern="1200" dirty="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121</a:t>
                      </a:r>
                      <a:endParaRPr lang="en-CA" sz="1000" b="0" i="0" u="none" strike="noStrike" kern="1200">
                        <a:solidFill>
                          <a:srgbClr val="000000"/>
                        </a:solidFill>
                        <a:effectLst/>
                        <a:latin typeface="+mn-lt"/>
                        <a:ea typeface="+mn-ea"/>
                        <a:cs typeface="+mn-cs"/>
                      </a:endParaRPr>
                    </a:p>
                  </a:txBody>
                  <a:tcPr marL="4763" marR="4763" marT="4763" marB="0" anchor="ctr"/>
                </a:tc>
                <a:extLst>
                  <a:ext uri="{0D108BD9-81ED-4DB2-BD59-A6C34878D82A}">
                    <a16:rowId xmlns:a16="http://schemas.microsoft.com/office/drawing/2014/main" val="919817351"/>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Saudi Arabia</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High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dirty="0">
                          <a:solidFill>
                            <a:schemeClr val="tx1">
                              <a:lumMod val="75000"/>
                              <a:lumOff val="25000"/>
                            </a:schemeClr>
                          </a:solidFill>
                          <a:effectLst/>
                        </a:rPr>
                        <a:t>2,149,690</a:t>
                      </a:r>
                      <a:endParaRPr lang="en-GB" sz="1000"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35,354,380</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1751.2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5.7</a:t>
                      </a:r>
                      <a:endParaRPr lang="en-CA" sz="1000" b="0" i="0" u="none" strike="noStrike">
                        <a:solidFill>
                          <a:srgbClr val="000000"/>
                        </a:solidFill>
                        <a:effectLst/>
                        <a:latin typeface="+mn-lt"/>
                      </a:endParaRPr>
                    </a:p>
                  </a:txBody>
                  <a:tcPr marL="0" marR="0" marT="0" marB="0" anchor="ctr"/>
                </a:tc>
                <a:tc>
                  <a:txBody>
                    <a:bodyPr/>
                    <a:lstStyle/>
                    <a:p>
                      <a:pPr algn="ctr" fontAlgn="b"/>
                      <a:r>
                        <a:rPr lang="en-CA" sz="1000" b="0" u="none" strike="noStrike" kern="1200">
                          <a:solidFill>
                            <a:srgbClr val="000000"/>
                          </a:solidFill>
                          <a:effectLst/>
                        </a:rPr>
                        <a:t>1230</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795</a:t>
                      </a:r>
                      <a:endParaRPr lang="en-CA" sz="1000" b="0" i="0" u="none" strike="noStrike" kern="1200" dirty="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157</a:t>
                      </a:r>
                      <a:endParaRPr lang="en-CA" sz="1000" b="0" i="0" u="none" strike="noStrike" kern="1200">
                        <a:solidFill>
                          <a:srgbClr val="000000"/>
                        </a:solidFill>
                        <a:effectLst/>
                        <a:latin typeface="+mn-lt"/>
                        <a:ea typeface="+mn-ea"/>
                        <a:cs typeface="+mn-cs"/>
                      </a:endParaRPr>
                    </a:p>
                  </a:txBody>
                  <a:tcPr marL="4763" marR="4763" marT="4763" marB="0" anchor="ctr"/>
                </a:tc>
                <a:extLst>
                  <a:ext uri="{0D108BD9-81ED-4DB2-BD59-A6C34878D82A}">
                    <a16:rowId xmlns:a16="http://schemas.microsoft.com/office/drawing/2014/main" val="4191025403"/>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Syrian Arab Republic</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Low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185,180</a:t>
                      </a:r>
                      <a:endParaRPr lang="en-GB" sz="1000" kern="120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21,563,800</a:t>
                      </a:r>
                      <a:endParaRPr lang="en-CA" sz="1000" b="0" i="0" u="none" strike="noStrike">
                        <a:solidFill>
                          <a:srgbClr val="000000"/>
                        </a:solidFill>
                        <a:effectLst/>
                        <a:latin typeface="+mn-lt"/>
                      </a:endParaRPr>
                    </a:p>
                  </a:txBody>
                  <a:tcPr marL="4763" marR="4763" marT="4763" marB="0" anchor="ctr"/>
                </a:tc>
                <a:tc>
                  <a:txBody>
                    <a:bodyPr/>
                    <a:lstStyle/>
                    <a:p>
                      <a:pPr algn="ctr" fontAlgn="b"/>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0" marR="0" marT="0" marB="0" anchor="ctr"/>
                </a:tc>
                <a:tc>
                  <a:txBody>
                    <a:bodyPr/>
                    <a:lstStyle/>
                    <a:p>
                      <a:pPr algn="ctr" fontAlgn="b"/>
                      <a:r>
                        <a:rPr lang="en-CA" sz="1000" b="0" u="none" strike="noStrike" kern="1200">
                          <a:solidFill>
                            <a:srgbClr val="000000"/>
                          </a:solidFill>
                          <a:effectLst/>
                        </a:rPr>
                        <a:t>42</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18</a:t>
                      </a:r>
                      <a:endParaRPr lang="en-CA" sz="1000" b="0" i="0" u="none" strike="noStrike" kern="1200" dirty="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17</a:t>
                      </a:r>
                      <a:endParaRPr lang="en-CA" sz="1000" b="0" i="0" u="none" strike="noStrike" kern="1200" dirty="0">
                        <a:solidFill>
                          <a:srgbClr val="000000"/>
                        </a:solidFill>
                        <a:effectLst/>
                        <a:latin typeface="+mn-lt"/>
                        <a:ea typeface="+mn-ea"/>
                        <a:cs typeface="+mn-cs"/>
                      </a:endParaRPr>
                    </a:p>
                  </a:txBody>
                  <a:tcPr marL="4763" marR="4763" marT="4763" marB="0" anchor="ctr"/>
                </a:tc>
                <a:extLst>
                  <a:ext uri="{0D108BD9-81ED-4DB2-BD59-A6C34878D82A}">
                    <a16:rowId xmlns:a16="http://schemas.microsoft.com/office/drawing/2014/main" val="4189060127"/>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United Arab Emirates</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High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83,600</a:t>
                      </a:r>
                      <a:endParaRPr lang="en-GB" sz="1000" kern="120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9,915,803</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717.5</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4.3</a:t>
                      </a:r>
                      <a:endParaRPr lang="en-CA" sz="1000" b="0" i="0" u="none" strike="noStrike" dirty="0">
                        <a:solidFill>
                          <a:srgbClr val="000000"/>
                        </a:solidFill>
                        <a:effectLst/>
                        <a:latin typeface="+mn-lt"/>
                      </a:endParaRPr>
                    </a:p>
                  </a:txBody>
                  <a:tcPr marL="0" marR="0" marT="0" marB="0" anchor="ctr"/>
                </a:tc>
                <a:tc>
                  <a:txBody>
                    <a:bodyPr/>
                    <a:lstStyle/>
                    <a:p>
                      <a:pPr algn="ctr" fontAlgn="b"/>
                      <a:r>
                        <a:rPr lang="en-CA" sz="1000" b="0" u="none" strike="noStrike" kern="1200">
                          <a:solidFill>
                            <a:srgbClr val="000000"/>
                          </a:solidFill>
                          <a:effectLst/>
                        </a:rPr>
                        <a:t>1607</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908</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180</a:t>
                      </a:r>
                      <a:endParaRPr lang="en-CA" sz="1000" b="0" i="0" u="none" strike="noStrike" kern="1200" dirty="0">
                        <a:solidFill>
                          <a:srgbClr val="000000"/>
                        </a:solidFill>
                        <a:effectLst/>
                        <a:latin typeface="+mn-lt"/>
                        <a:ea typeface="+mn-ea"/>
                        <a:cs typeface="+mn-cs"/>
                      </a:endParaRPr>
                    </a:p>
                  </a:txBody>
                  <a:tcPr marL="4763" marR="4763" marT="4763" marB="0" anchor="ctr"/>
                </a:tc>
                <a:extLst>
                  <a:ext uri="{0D108BD9-81ED-4DB2-BD59-A6C34878D82A}">
                    <a16:rowId xmlns:a16="http://schemas.microsoft.com/office/drawing/2014/main" val="3153569623"/>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75000"/>
                              <a:lumOff val="25000"/>
                            </a:schemeClr>
                          </a:solidFill>
                          <a:effectLst/>
                        </a:rPr>
                        <a:t>West Bank and Gaza</a:t>
                      </a:r>
                      <a:endParaRPr lang="en-GB" sz="1000" b="1"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Lower-middle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dirty="0">
                          <a:solidFill>
                            <a:schemeClr val="tx1">
                              <a:lumMod val="75000"/>
                              <a:lumOff val="25000"/>
                            </a:schemeClr>
                          </a:solidFill>
                          <a:effectLst/>
                        </a:rPr>
                        <a:t>6,220</a:t>
                      </a:r>
                      <a:endParaRPr lang="en-GB" sz="1000" kern="1200" dirty="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a:solidFill>
                            <a:srgbClr val="000000"/>
                          </a:solidFill>
                          <a:effectLst/>
                        </a:rPr>
                        <a:t>3,000,021</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30.5</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0" marR="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kern="1200" dirty="0">
                        <a:solidFill>
                          <a:srgbClr val="000000"/>
                        </a:solidFill>
                        <a:effectLst/>
                        <a:latin typeface="+mn-lt"/>
                        <a:ea typeface="+mn-ea"/>
                        <a:cs typeface="+mn-cs"/>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kern="1200" dirty="0">
                        <a:solidFill>
                          <a:srgbClr val="000000"/>
                        </a:solidFill>
                        <a:effectLst/>
                        <a:latin typeface="+mn-lt"/>
                        <a:ea typeface="+mn-ea"/>
                        <a:cs typeface="+mn-cs"/>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kern="1200" dirty="0">
                        <a:solidFill>
                          <a:srgbClr val="000000"/>
                        </a:solidFill>
                        <a:effectLst/>
                        <a:latin typeface="+mn-lt"/>
                        <a:ea typeface="+mn-ea"/>
                        <a:cs typeface="+mn-cs"/>
                      </a:endParaRPr>
                    </a:p>
                  </a:txBody>
                  <a:tcPr marL="4763" marR="4763" marT="4763" marB="0" anchor="ctr"/>
                </a:tc>
                <a:extLst>
                  <a:ext uri="{0D108BD9-81ED-4DB2-BD59-A6C34878D82A}">
                    <a16:rowId xmlns:a16="http://schemas.microsoft.com/office/drawing/2014/main" val="3104128235"/>
                  </a:ext>
                </a:extLst>
              </a:tr>
              <a:tr h="168439">
                <a:tc>
                  <a:txBody>
                    <a:bodyPr/>
                    <a:lstStyle/>
                    <a:p>
                      <a:pPr marL="0" marR="0" algn="l" defTabSz="914400" rtl="0" eaLnBrk="1" latinLnBrk="0" hangingPunct="1">
                        <a:lnSpc>
                          <a:spcPct val="115000"/>
                        </a:lnSpc>
                        <a:spcBef>
                          <a:spcPts val="0"/>
                        </a:spcBef>
                        <a:spcAft>
                          <a:spcPts val="0"/>
                        </a:spcAft>
                      </a:pPr>
                      <a:r>
                        <a:rPr lang="en-US" sz="1000" b="1" kern="1200" dirty="0">
                          <a:solidFill>
                            <a:schemeClr val="tx1">
                              <a:lumMod val="85000"/>
                              <a:lumOff val="15000"/>
                            </a:schemeClr>
                          </a:solidFill>
                          <a:effectLst/>
                        </a:rPr>
                        <a:t>Yemen</a:t>
                      </a:r>
                      <a:endParaRPr lang="en-GB" sz="1000" b="1" kern="1200" dirty="0">
                        <a:solidFill>
                          <a:schemeClr val="tx1">
                            <a:lumMod val="85000"/>
                            <a:lumOff val="15000"/>
                          </a:schemeClr>
                        </a:solidFill>
                        <a:effectLst/>
                        <a:latin typeface="+mn-lt"/>
                        <a:ea typeface="+mn-ea"/>
                        <a:cs typeface="+mn-cs"/>
                      </a:endParaRPr>
                    </a:p>
                  </a:txBody>
                  <a:tcPr marL="27305" marR="27305" marT="0" marB="0" anchor="ctr"/>
                </a:tc>
                <a:tc>
                  <a:txBody>
                    <a:bodyPr/>
                    <a:lstStyle/>
                    <a:p>
                      <a:pPr algn="l" fontAlgn="b"/>
                      <a:r>
                        <a:rPr lang="en-CA" sz="1000" b="0" u="none" strike="noStrike" dirty="0">
                          <a:solidFill>
                            <a:srgbClr val="000000"/>
                          </a:solidFill>
                          <a:effectLst/>
                        </a:rPr>
                        <a:t>  Low income</a:t>
                      </a:r>
                      <a:endParaRPr lang="en-CA" sz="1000" b="0" i="0" u="none" strike="noStrike" dirty="0">
                        <a:solidFill>
                          <a:srgbClr val="000000"/>
                        </a:solidFill>
                        <a:effectLst/>
                        <a:latin typeface="+mn-lt"/>
                      </a:endParaRPr>
                    </a:p>
                  </a:txBody>
                  <a:tcPr marL="4763" marR="4763" marT="4763" marB="0" anchor="b"/>
                </a:tc>
                <a:tc>
                  <a:txBody>
                    <a:bodyPr/>
                    <a:lstStyle/>
                    <a:p>
                      <a:pPr marL="0" marR="276225" indent="85725" algn="r" defTabSz="914400" rtl="0" eaLnBrk="1" latinLnBrk="0" hangingPunct="1">
                        <a:lnSpc>
                          <a:spcPct val="115000"/>
                        </a:lnSpc>
                        <a:spcBef>
                          <a:spcPts val="0"/>
                        </a:spcBef>
                        <a:spcAft>
                          <a:spcPts val="0"/>
                        </a:spcAft>
                      </a:pPr>
                      <a:r>
                        <a:rPr lang="en-US" sz="1000" kern="1200">
                          <a:solidFill>
                            <a:schemeClr val="tx1">
                              <a:lumMod val="75000"/>
                              <a:lumOff val="25000"/>
                            </a:schemeClr>
                          </a:solidFill>
                          <a:effectLst/>
                        </a:rPr>
                        <a:t>527,968</a:t>
                      </a:r>
                      <a:endParaRPr lang="en-GB" sz="1000" kern="1200">
                        <a:solidFill>
                          <a:schemeClr val="tx1">
                            <a:lumMod val="75000"/>
                            <a:lumOff val="25000"/>
                          </a:schemeClr>
                        </a:solidFill>
                        <a:effectLst/>
                        <a:latin typeface="+mn-lt"/>
                        <a:ea typeface="+mn-ea"/>
                        <a:cs typeface="+mn-cs"/>
                      </a:endParaRPr>
                    </a:p>
                  </a:txBody>
                  <a:tcPr marL="27305" marR="27305" marT="0" marB="0" anchor="ctr"/>
                </a:tc>
                <a:tc>
                  <a:txBody>
                    <a:bodyPr/>
                    <a:lstStyle/>
                    <a:p>
                      <a:pPr algn="ctr" fontAlgn="b"/>
                      <a:r>
                        <a:rPr lang="en-CA" sz="1000" b="0" u="none" strike="noStrike" dirty="0">
                          <a:solidFill>
                            <a:srgbClr val="000000"/>
                          </a:solidFill>
                          <a:effectLst/>
                        </a:rPr>
                        <a:t>30,984,689</a:t>
                      </a:r>
                      <a:endParaRPr lang="en-CA" sz="1000" b="0" i="0" u="none" strike="noStrike" dirty="0">
                        <a:solidFill>
                          <a:srgbClr val="000000"/>
                        </a:solidFill>
                        <a:effectLst/>
                        <a:latin typeface="+mn-lt"/>
                      </a:endParaRPr>
                    </a:p>
                  </a:txBody>
                  <a:tcPr marL="4763" marR="4763" marT="4763" marB="0" anchor="ctr"/>
                </a:tc>
                <a:tc>
                  <a:txBody>
                    <a:bodyPr/>
                    <a:lstStyle/>
                    <a:p>
                      <a:pPr algn="ctr" fontAlgn="b"/>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4.3</a:t>
                      </a:r>
                      <a:endParaRPr lang="en-CA" sz="1000" b="0" i="0" u="none" strike="noStrike" dirty="0">
                        <a:solidFill>
                          <a:srgbClr val="000000"/>
                        </a:solidFill>
                        <a:effectLst/>
                        <a:latin typeface="+mn-lt"/>
                      </a:endParaRPr>
                    </a:p>
                  </a:txBody>
                  <a:tcPr marL="0" marR="0" marT="0" marB="0" anchor="ctr"/>
                </a:tc>
                <a:tc>
                  <a:txBody>
                    <a:bodyPr/>
                    <a:lstStyle/>
                    <a:p>
                      <a:pPr algn="ctr" fontAlgn="b"/>
                      <a:r>
                        <a:rPr lang="en-CA" sz="1000" b="0" u="none" strike="noStrike" kern="1200">
                          <a:solidFill>
                            <a:srgbClr val="000000"/>
                          </a:solidFill>
                          <a:effectLst/>
                        </a:rPr>
                        <a:t>34</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a:t>
                      </a:r>
                      <a:endParaRPr lang="en-CA" sz="1000" b="0" i="0" u="none" strike="noStrike" kern="1200">
                        <a:solidFill>
                          <a:srgbClr val="000000"/>
                        </a:solidFill>
                        <a:effectLst/>
                        <a:latin typeface="+mn-lt"/>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22</a:t>
                      </a:r>
                      <a:endParaRPr lang="en-CA" sz="1000" b="0" i="0" u="none" strike="noStrike" kern="1200" dirty="0">
                        <a:solidFill>
                          <a:srgbClr val="000000"/>
                        </a:solidFill>
                        <a:effectLst/>
                        <a:latin typeface="+mn-lt"/>
                        <a:ea typeface="+mn-ea"/>
                        <a:cs typeface="+mn-cs"/>
                      </a:endParaRPr>
                    </a:p>
                  </a:txBody>
                  <a:tcPr marL="4763" marR="4763" marT="4763" marB="0" anchor="ctr"/>
                </a:tc>
                <a:extLst>
                  <a:ext uri="{0D108BD9-81ED-4DB2-BD59-A6C34878D82A}">
                    <a16:rowId xmlns:a16="http://schemas.microsoft.com/office/drawing/2014/main" val="1930981535"/>
                  </a:ext>
                </a:extLst>
              </a:tr>
            </a:tbl>
          </a:graphicData>
        </a:graphic>
      </p:graphicFrame>
      <p:sp>
        <p:nvSpPr>
          <p:cNvPr id="2" name="TextBox 1">
            <a:extLst>
              <a:ext uri="{FF2B5EF4-FFF2-40B4-BE49-F238E27FC236}">
                <a16:creationId xmlns:a16="http://schemas.microsoft.com/office/drawing/2014/main" id="{E3B6E59D-63E4-6097-3D28-FD98BBA8A150}"/>
              </a:ext>
            </a:extLst>
          </p:cNvPr>
          <p:cNvSpPr txBox="1"/>
          <p:nvPr/>
        </p:nvSpPr>
        <p:spPr>
          <a:xfrm>
            <a:off x="1343024" y="4482531"/>
            <a:ext cx="2045870" cy="246221"/>
          </a:xfrm>
          <a:prstGeom prst="rect">
            <a:avLst/>
          </a:prstGeom>
          <a:noFill/>
        </p:spPr>
        <p:txBody>
          <a:bodyPr wrap="square" rtlCol="0">
            <a:spAutoFit/>
          </a:bodyPr>
          <a:lstStyle/>
          <a:p>
            <a:r>
              <a:rPr lang="en-US" sz="1000" dirty="0"/>
              <a:t>‘ – ’ : data not reported/unavailable</a:t>
            </a:r>
          </a:p>
        </p:txBody>
      </p:sp>
      <p:sp>
        <p:nvSpPr>
          <p:cNvPr id="8" name="Title 7">
            <a:extLst>
              <a:ext uri="{FF2B5EF4-FFF2-40B4-BE49-F238E27FC236}">
                <a16:creationId xmlns:a16="http://schemas.microsoft.com/office/drawing/2014/main" id="{9E2C9A01-CD5B-AE0E-2751-F3CB14F9E4F0}"/>
              </a:ext>
            </a:extLst>
          </p:cNvPr>
          <p:cNvSpPr>
            <a:spLocks noGrp="1"/>
          </p:cNvSpPr>
          <p:nvPr>
            <p:ph type="title"/>
          </p:nvPr>
        </p:nvSpPr>
        <p:spPr/>
        <p:txBody>
          <a:bodyPr>
            <a:normAutofit/>
          </a:bodyPr>
          <a:lstStyle/>
          <a:p>
            <a:r>
              <a:rPr lang="es-ES" dirty="0" err="1"/>
              <a:t>Demographics</a:t>
            </a:r>
            <a:endParaRPr lang="en-BE" dirty="0"/>
          </a:p>
        </p:txBody>
      </p:sp>
      <p:sp>
        <p:nvSpPr>
          <p:cNvPr id="4" name="Date Placeholder 3">
            <a:extLst>
              <a:ext uri="{FF2B5EF4-FFF2-40B4-BE49-F238E27FC236}">
                <a16:creationId xmlns:a16="http://schemas.microsoft.com/office/drawing/2014/main" id="{075C393F-9E45-64FB-4F82-76B92B015B5B}"/>
              </a:ext>
            </a:extLst>
          </p:cNvPr>
          <p:cNvSpPr>
            <a:spLocks noGrp="1"/>
          </p:cNvSpPr>
          <p:nvPr>
            <p:ph type="dt" sz="half" idx="2"/>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672B7F71-84B4-9EE1-0D88-1EB8D04BBE72}"/>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31A81F12-9213-F48B-F2F6-051AB310417E}"/>
              </a:ext>
            </a:extLst>
          </p:cNvPr>
          <p:cNvSpPr>
            <a:spLocks noGrp="1"/>
          </p:cNvSpPr>
          <p:nvPr>
            <p:ph type="sldNum" sz="quarter" idx="4"/>
          </p:nvPr>
        </p:nvSpPr>
        <p:spPr/>
        <p:txBody>
          <a:bodyPr/>
          <a:lstStyle/>
          <a:p>
            <a:fld id="{4A9CEFBC-9863-BD47-BA2B-008170C231CB}" type="slidenum">
              <a:rPr lang="en-US" smtClean="0"/>
              <a:pPr/>
              <a:t>12</a:t>
            </a:fld>
            <a:endParaRPr lang="en-US" dirty="0"/>
          </a:p>
        </p:txBody>
      </p:sp>
    </p:spTree>
    <p:extLst>
      <p:ext uri="{BB962C8B-B14F-4D97-AF65-F5344CB8AC3E}">
        <p14:creationId xmlns:p14="http://schemas.microsoft.com/office/powerpoint/2010/main" val="3184943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01834744"/>
              </p:ext>
            </p:extLst>
          </p:nvPr>
        </p:nvGraphicFramePr>
        <p:xfrm>
          <a:off x="1614114" y="1301107"/>
          <a:ext cx="8629815" cy="3645535"/>
        </p:xfrm>
        <a:graphic>
          <a:graphicData uri="http://schemas.openxmlformats.org/drawingml/2006/table">
            <a:tbl>
              <a:tblPr firstRow="1" firstCol="1" bandRow="1">
                <a:tableStyleId>{F5AB1C69-6EDB-4FF4-983F-18BD219EF322}</a:tableStyleId>
              </a:tblPr>
              <a:tblGrid>
                <a:gridCol w="1532112">
                  <a:extLst>
                    <a:ext uri="{9D8B030D-6E8A-4147-A177-3AD203B41FA5}">
                      <a16:colId xmlns:a16="http://schemas.microsoft.com/office/drawing/2014/main" val="1889000977"/>
                    </a:ext>
                  </a:extLst>
                </a:gridCol>
                <a:gridCol w="1488228">
                  <a:extLst>
                    <a:ext uri="{9D8B030D-6E8A-4147-A177-3AD203B41FA5}">
                      <a16:colId xmlns:a16="http://schemas.microsoft.com/office/drawing/2014/main" val="440656302"/>
                    </a:ext>
                  </a:extLst>
                </a:gridCol>
                <a:gridCol w="1402369">
                  <a:extLst>
                    <a:ext uri="{9D8B030D-6E8A-4147-A177-3AD203B41FA5}">
                      <a16:colId xmlns:a16="http://schemas.microsoft.com/office/drawing/2014/main" val="586371631"/>
                    </a:ext>
                  </a:extLst>
                </a:gridCol>
                <a:gridCol w="1516848">
                  <a:extLst>
                    <a:ext uri="{9D8B030D-6E8A-4147-A177-3AD203B41FA5}">
                      <a16:colId xmlns:a16="http://schemas.microsoft.com/office/drawing/2014/main" val="705144511"/>
                    </a:ext>
                  </a:extLst>
                </a:gridCol>
                <a:gridCol w="1345129">
                  <a:extLst>
                    <a:ext uri="{9D8B030D-6E8A-4147-A177-3AD203B41FA5}">
                      <a16:colId xmlns:a16="http://schemas.microsoft.com/office/drawing/2014/main" val="3971562172"/>
                    </a:ext>
                  </a:extLst>
                </a:gridCol>
                <a:gridCol w="1345129">
                  <a:extLst>
                    <a:ext uri="{9D8B030D-6E8A-4147-A177-3AD203B41FA5}">
                      <a16:colId xmlns:a16="http://schemas.microsoft.com/office/drawing/2014/main" val="709233414"/>
                    </a:ext>
                  </a:extLst>
                </a:gridCol>
              </a:tblGrid>
              <a:tr h="673735">
                <a:tc>
                  <a:txBody>
                    <a:bodyPr/>
                    <a:lstStyle/>
                    <a:p>
                      <a:pPr marL="0" marR="0" algn="ctr">
                        <a:lnSpc>
                          <a:spcPct val="106000"/>
                        </a:lnSpc>
                        <a:spcBef>
                          <a:spcPts val="0"/>
                        </a:spcBef>
                        <a:spcAft>
                          <a:spcPts val="0"/>
                        </a:spcAft>
                      </a:pPr>
                      <a:r>
                        <a:rPr lang="en-US" sz="1000" b="1" kern="1200" dirty="0">
                          <a:solidFill>
                            <a:srgbClr val="FFFFFF"/>
                          </a:solidFill>
                          <a:effectLst/>
                        </a:rPr>
                        <a:t>Country </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algn="ctr">
                        <a:lnSpc>
                          <a:spcPct val="106000"/>
                        </a:lnSpc>
                        <a:spcBef>
                          <a:spcPts val="0"/>
                        </a:spcBef>
                        <a:spcAft>
                          <a:spcPts val="0"/>
                        </a:spcAft>
                      </a:pPr>
                      <a:r>
                        <a:rPr lang="en-US" sz="1000" b="1" kern="1200" dirty="0">
                          <a:solidFill>
                            <a:srgbClr val="404040"/>
                          </a:solidFill>
                          <a:effectLst/>
                        </a:rPr>
                        <a:t>CKD </a:t>
                      </a:r>
                      <a:r>
                        <a:rPr lang="en-US" sz="1000" b="1" kern="1200" dirty="0">
                          <a:solidFill>
                            <a:schemeClr val="tx1">
                              <a:lumMod val="75000"/>
                              <a:lumOff val="25000"/>
                            </a:schemeClr>
                          </a:solidFill>
                          <a:effectLst/>
                        </a:rPr>
                        <a:t>Prevalence</a:t>
                      </a:r>
                      <a:endParaRPr lang="en-GB" sz="1000" dirty="0">
                        <a:solidFill>
                          <a:schemeClr val="tx1">
                            <a:lumMod val="75000"/>
                            <a:lumOff val="25000"/>
                          </a:schemeClr>
                        </a:solidFill>
                        <a:effectLst/>
                      </a:endParaRPr>
                    </a:p>
                    <a:p>
                      <a:pPr marL="0" marR="0" algn="ctr">
                        <a:lnSpc>
                          <a:spcPct val="106000"/>
                        </a:lnSpc>
                        <a:spcBef>
                          <a:spcPts val="0"/>
                        </a:spcBef>
                        <a:spcAft>
                          <a:spcPts val="0"/>
                        </a:spcAft>
                      </a:pPr>
                      <a:r>
                        <a:rPr lang="en-US" sz="1000" b="1" kern="1200" dirty="0">
                          <a:solidFill>
                            <a:srgbClr val="404040"/>
                          </a:solidFill>
                          <a:effectLst/>
                        </a:rPr>
                        <a:t>% (95% CI)</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algn="ctr">
                        <a:lnSpc>
                          <a:spcPct val="106000"/>
                        </a:lnSpc>
                        <a:spcBef>
                          <a:spcPts val="0"/>
                        </a:spcBef>
                        <a:spcAft>
                          <a:spcPts val="0"/>
                        </a:spcAft>
                      </a:pPr>
                      <a:r>
                        <a:rPr lang="en-US" sz="1000" b="1" kern="1200">
                          <a:solidFill>
                            <a:srgbClr val="404040"/>
                          </a:solidFill>
                          <a:effectLst/>
                        </a:rPr>
                        <a:t>Death attributed to CKD</a:t>
                      </a:r>
                      <a:endParaRPr lang="en-GB" sz="1000">
                        <a:effectLst/>
                      </a:endParaRPr>
                    </a:p>
                    <a:p>
                      <a:pPr marL="0" marR="0" algn="ctr">
                        <a:lnSpc>
                          <a:spcPct val="106000"/>
                        </a:lnSpc>
                        <a:spcBef>
                          <a:spcPts val="0"/>
                        </a:spcBef>
                        <a:spcAft>
                          <a:spcPts val="0"/>
                        </a:spcAft>
                      </a:pPr>
                      <a:r>
                        <a:rPr lang="en-US" sz="1000" b="1" kern="1200">
                          <a:solidFill>
                            <a:srgbClr val="404040"/>
                          </a:solidFill>
                          <a:effectLst/>
                        </a:rPr>
                        <a:t>% (95% CI)</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algn="ctr">
                        <a:lnSpc>
                          <a:spcPct val="106000"/>
                        </a:lnSpc>
                        <a:spcBef>
                          <a:spcPts val="0"/>
                        </a:spcBef>
                        <a:spcAft>
                          <a:spcPts val="0"/>
                        </a:spcAft>
                      </a:pPr>
                      <a:r>
                        <a:rPr lang="en-US" sz="1000" b="1" kern="1200">
                          <a:solidFill>
                            <a:srgbClr val="404040"/>
                          </a:solidFill>
                          <a:effectLst/>
                        </a:rPr>
                        <a:t>DALYS attributed to CKD</a:t>
                      </a:r>
                      <a:endParaRPr lang="en-GB" sz="1000">
                        <a:effectLst/>
                      </a:endParaRPr>
                    </a:p>
                    <a:p>
                      <a:pPr marL="0" marR="0" algn="ctr">
                        <a:lnSpc>
                          <a:spcPct val="106000"/>
                        </a:lnSpc>
                        <a:spcBef>
                          <a:spcPts val="0"/>
                        </a:spcBef>
                        <a:spcAft>
                          <a:spcPts val="0"/>
                        </a:spcAft>
                      </a:pPr>
                      <a:r>
                        <a:rPr lang="en-US" sz="1000" b="1" kern="1200">
                          <a:solidFill>
                            <a:srgbClr val="404040"/>
                          </a:solidFill>
                          <a:effectLst/>
                        </a:rPr>
                        <a:t>% (95% CI)</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algn="ctr">
                        <a:lnSpc>
                          <a:spcPct val="106000"/>
                        </a:lnSpc>
                        <a:spcBef>
                          <a:spcPts val="0"/>
                        </a:spcBef>
                        <a:spcAft>
                          <a:spcPts val="0"/>
                        </a:spcAft>
                      </a:pPr>
                      <a:r>
                        <a:rPr lang="en-US" sz="1000" b="1" kern="1200">
                          <a:solidFill>
                            <a:srgbClr val="404040"/>
                          </a:solidFill>
                          <a:effectLst/>
                        </a:rPr>
                        <a:t>Obesity</a:t>
                      </a:r>
                      <a:endParaRPr lang="en-GB" sz="1000">
                        <a:effectLst/>
                      </a:endParaRPr>
                    </a:p>
                    <a:p>
                      <a:pPr marL="0" marR="0" algn="ctr">
                        <a:lnSpc>
                          <a:spcPct val="106000"/>
                        </a:lnSpc>
                        <a:spcBef>
                          <a:spcPts val="0"/>
                        </a:spcBef>
                        <a:spcAft>
                          <a:spcPts val="0"/>
                        </a:spcAft>
                      </a:pPr>
                      <a:r>
                        <a:rPr lang="en-US" sz="1000" b="1" kern="1200">
                          <a:solidFill>
                            <a:srgbClr val="404040"/>
                          </a:solidFill>
                          <a:effectLst/>
                        </a:rPr>
                        <a:t>% (95% CI)</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algn="ctr">
                        <a:lnSpc>
                          <a:spcPct val="106000"/>
                        </a:lnSpc>
                        <a:spcBef>
                          <a:spcPts val="0"/>
                        </a:spcBef>
                        <a:spcAft>
                          <a:spcPts val="0"/>
                        </a:spcAft>
                      </a:pPr>
                      <a:r>
                        <a:rPr lang="en-US" sz="1000" b="1" kern="1200">
                          <a:solidFill>
                            <a:srgbClr val="404040"/>
                          </a:solidFill>
                          <a:effectLst/>
                        </a:rPr>
                        <a:t>Increased BP</a:t>
                      </a:r>
                      <a:endParaRPr lang="en-GB" sz="1000">
                        <a:effectLst/>
                      </a:endParaRPr>
                    </a:p>
                    <a:p>
                      <a:pPr marL="0" marR="0" algn="ctr">
                        <a:lnSpc>
                          <a:spcPct val="106000"/>
                        </a:lnSpc>
                        <a:spcBef>
                          <a:spcPts val="0"/>
                        </a:spcBef>
                        <a:spcAft>
                          <a:spcPts val="0"/>
                        </a:spcAft>
                      </a:pPr>
                      <a:r>
                        <a:rPr lang="en-US" sz="1000" b="1" kern="1200">
                          <a:solidFill>
                            <a:srgbClr val="404040"/>
                          </a:solidFill>
                          <a:effectLst/>
                        </a:rPr>
                        <a:t>% (95% CI)</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3452865824"/>
                  </a:ext>
                </a:extLst>
              </a:tr>
              <a:tr h="228600">
                <a:tc>
                  <a:txBody>
                    <a:bodyPr/>
                    <a:lstStyle/>
                    <a:p>
                      <a:pPr marL="0" marR="0">
                        <a:lnSpc>
                          <a:spcPct val="106000"/>
                        </a:lnSpc>
                        <a:spcBef>
                          <a:spcPts val="0"/>
                        </a:spcBef>
                        <a:spcAft>
                          <a:spcPts val="0"/>
                        </a:spcAft>
                      </a:pPr>
                      <a:r>
                        <a:rPr lang="en-US" sz="1000" b="1" kern="1200">
                          <a:solidFill>
                            <a:srgbClr val="404040"/>
                          </a:solidFill>
                          <a:effectLst/>
                        </a:rPr>
                        <a:t>Bahrain</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9.31 (8.59 - 10.05)</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4.13 (3.62 - 4.74)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2.2 (1.87 - 2.57)</a:t>
                      </a:r>
                      <a:endParaRPr lang="en-CA" sz="1000" b="0" i="0" u="none" strike="noStrike">
                        <a:solidFill>
                          <a:srgbClr val="000000"/>
                        </a:solidFill>
                        <a:effectLst/>
                        <a:latin typeface="+mn-lt"/>
                      </a:endParaRPr>
                    </a:p>
                  </a:txBody>
                  <a:tcPr marL="4763" marR="4763" marT="4763"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28.7 (23.5 - 34.2)</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21.4 (15.7 - 27.8)</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3604579139"/>
                  </a:ext>
                </a:extLst>
              </a:tr>
              <a:tr h="228600">
                <a:tc>
                  <a:txBody>
                    <a:bodyPr/>
                    <a:lstStyle/>
                    <a:p>
                      <a:pPr marL="0" marR="0">
                        <a:lnSpc>
                          <a:spcPct val="106000"/>
                        </a:lnSpc>
                        <a:spcBef>
                          <a:spcPts val="0"/>
                        </a:spcBef>
                        <a:spcAft>
                          <a:spcPts val="0"/>
                        </a:spcAft>
                      </a:pPr>
                      <a:r>
                        <a:rPr lang="en-US" sz="1000" b="1" kern="1200">
                          <a:solidFill>
                            <a:srgbClr val="404040"/>
                          </a:solidFill>
                          <a:effectLst/>
                        </a:rPr>
                        <a:t>Iran, Islamic Rep.</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10.37 (9.70 - 11.02)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3.21 (2.92 - 3.4)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1.81 (1.62 - 1.99)</a:t>
                      </a:r>
                      <a:endParaRPr lang="en-CA" sz="1000" b="0" i="0" u="none" strike="noStrike">
                        <a:solidFill>
                          <a:srgbClr val="000000"/>
                        </a:solidFill>
                        <a:effectLst/>
                        <a:latin typeface="+mn-lt"/>
                      </a:endParaRPr>
                    </a:p>
                  </a:txBody>
                  <a:tcPr marL="4763" marR="4763" marT="4763"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25.5 (22.2 - 28.9)</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19.7 (15.2 - 24.6)</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1645248578"/>
                  </a:ext>
                </a:extLst>
              </a:tr>
              <a:tr h="228600">
                <a:tc>
                  <a:txBody>
                    <a:bodyPr/>
                    <a:lstStyle/>
                    <a:p>
                      <a:pPr marL="0" marR="0">
                        <a:lnSpc>
                          <a:spcPct val="106000"/>
                        </a:lnSpc>
                        <a:spcBef>
                          <a:spcPts val="0"/>
                        </a:spcBef>
                        <a:spcAft>
                          <a:spcPts val="0"/>
                        </a:spcAft>
                      </a:pPr>
                      <a:r>
                        <a:rPr lang="en-US" sz="1000" b="1" kern="1200">
                          <a:solidFill>
                            <a:srgbClr val="404040"/>
                          </a:solidFill>
                          <a:effectLst/>
                        </a:rPr>
                        <a:t>Iraq</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dirty="0">
                          <a:solidFill>
                            <a:srgbClr val="000000"/>
                          </a:solidFill>
                          <a:effectLst/>
                        </a:rPr>
                        <a:t>7.76 (7.21 - 8.29)</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4.39 (3.77 - 5.23)</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2.44 (2.06 - 2.86)</a:t>
                      </a:r>
                      <a:endParaRPr lang="en-CA" sz="1000" b="0" i="0" u="none" strike="noStrike">
                        <a:solidFill>
                          <a:srgbClr val="000000"/>
                        </a:solidFill>
                        <a:effectLst/>
                        <a:latin typeface="+mn-lt"/>
                      </a:endParaRPr>
                    </a:p>
                  </a:txBody>
                  <a:tcPr marL="4763" marR="4763" marT="4763"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27.4 (22.7 - 32.4)</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25.2 (19.1 - 31.6)</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776627893"/>
                  </a:ext>
                </a:extLst>
              </a:tr>
              <a:tr h="228600">
                <a:tc>
                  <a:txBody>
                    <a:bodyPr/>
                    <a:lstStyle/>
                    <a:p>
                      <a:pPr marL="0" marR="0">
                        <a:lnSpc>
                          <a:spcPct val="106000"/>
                        </a:lnSpc>
                        <a:spcBef>
                          <a:spcPts val="0"/>
                        </a:spcBef>
                        <a:spcAft>
                          <a:spcPts val="0"/>
                        </a:spcAft>
                      </a:pPr>
                      <a:r>
                        <a:rPr lang="en-US" sz="1000" b="1" kern="1200">
                          <a:solidFill>
                            <a:srgbClr val="404040"/>
                          </a:solidFill>
                          <a:effectLst/>
                        </a:rPr>
                        <a:t>Jordan</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7.84 (7.34 - 8.35)</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5.62 (5.02 - 6.18)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2.67 (2.34 - 3.03)</a:t>
                      </a:r>
                      <a:endParaRPr lang="en-CA" sz="1000" b="0" i="0" u="none" strike="noStrike">
                        <a:solidFill>
                          <a:srgbClr val="000000"/>
                        </a:solidFill>
                        <a:effectLst/>
                        <a:latin typeface="+mn-lt"/>
                      </a:endParaRPr>
                    </a:p>
                  </a:txBody>
                  <a:tcPr marL="4763" marR="4763" marT="4763"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33.4 (29.0 - 37.9)</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21.0 (15.8 - 26.9)</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797859164"/>
                  </a:ext>
                </a:extLst>
              </a:tr>
              <a:tr h="228600">
                <a:tc>
                  <a:txBody>
                    <a:bodyPr/>
                    <a:lstStyle/>
                    <a:p>
                      <a:pPr marL="0" marR="0">
                        <a:lnSpc>
                          <a:spcPct val="106000"/>
                        </a:lnSpc>
                        <a:spcBef>
                          <a:spcPts val="0"/>
                        </a:spcBef>
                        <a:spcAft>
                          <a:spcPts val="0"/>
                        </a:spcAft>
                      </a:pPr>
                      <a:r>
                        <a:rPr lang="en-US" sz="1000" b="1" kern="1200">
                          <a:solidFill>
                            <a:srgbClr val="404040"/>
                          </a:solidFill>
                          <a:effectLst/>
                        </a:rPr>
                        <a:t>Kuwait</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8.48 (7.81 - 9.14)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3.22 (2.78 - 3.66)</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1.59 (1.35 - 1.86)</a:t>
                      </a:r>
                      <a:endParaRPr lang="en-CA" sz="1000" b="0" i="0" u="none" strike="noStrike">
                        <a:solidFill>
                          <a:srgbClr val="000000"/>
                        </a:solidFill>
                        <a:effectLst/>
                        <a:latin typeface="+mn-lt"/>
                      </a:endParaRPr>
                    </a:p>
                  </a:txBody>
                  <a:tcPr marL="4763" marR="4763" marT="4763"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37.0 (32.2 - 42.0)</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23.6 (17.9 - 30.0)</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1347110423"/>
                  </a:ext>
                </a:extLst>
              </a:tr>
              <a:tr h="228600">
                <a:tc>
                  <a:txBody>
                    <a:bodyPr/>
                    <a:lstStyle/>
                    <a:p>
                      <a:pPr marL="0" marR="0">
                        <a:lnSpc>
                          <a:spcPct val="106000"/>
                        </a:lnSpc>
                        <a:spcBef>
                          <a:spcPts val="0"/>
                        </a:spcBef>
                        <a:spcAft>
                          <a:spcPts val="0"/>
                        </a:spcAft>
                      </a:pPr>
                      <a:r>
                        <a:rPr lang="en-US" sz="1000" b="1" kern="1200">
                          <a:solidFill>
                            <a:srgbClr val="404040"/>
                          </a:solidFill>
                          <a:effectLst/>
                        </a:rPr>
                        <a:t>Lebanon</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12.23 (11.42 - 13.02)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3.49 (2.58 - 4.58)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2.22 (1.76 - 2.77)</a:t>
                      </a:r>
                      <a:endParaRPr lang="en-CA" sz="1000" b="0" i="0" u="none" strike="noStrike">
                        <a:solidFill>
                          <a:srgbClr val="000000"/>
                        </a:solidFill>
                        <a:effectLst/>
                        <a:latin typeface="+mn-lt"/>
                      </a:endParaRPr>
                    </a:p>
                  </a:txBody>
                  <a:tcPr marL="4763" marR="4763" marT="4763"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31.3 (26.2 - 36.6)</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20.7 (15.4 - 26.8)</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774339387"/>
                  </a:ext>
                </a:extLst>
              </a:tr>
              <a:tr h="228600">
                <a:tc>
                  <a:txBody>
                    <a:bodyPr/>
                    <a:lstStyle/>
                    <a:p>
                      <a:pPr marL="0" marR="0">
                        <a:lnSpc>
                          <a:spcPct val="106000"/>
                        </a:lnSpc>
                        <a:spcBef>
                          <a:spcPts val="0"/>
                        </a:spcBef>
                        <a:spcAft>
                          <a:spcPts val="0"/>
                        </a:spcAft>
                      </a:pPr>
                      <a:r>
                        <a:rPr lang="en-US" sz="1000" b="1" kern="1200">
                          <a:solidFill>
                            <a:srgbClr val="404040"/>
                          </a:solidFill>
                          <a:effectLst/>
                        </a:rPr>
                        <a:t>Oman</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6.33 (5.81 - 6.87)</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1.61 (1.4 - 1.84)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1.11 (0.96 - 1.29)</a:t>
                      </a:r>
                      <a:endParaRPr lang="en-CA" sz="1000" b="0" i="0" u="none" strike="noStrike">
                        <a:solidFill>
                          <a:srgbClr val="000000"/>
                        </a:solidFill>
                        <a:effectLst/>
                        <a:latin typeface="+mn-lt"/>
                      </a:endParaRPr>
                    </a:p>
                  </a:txBody>
                  <a:tcPr marL="4763" marR="4763" marT="4763"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22.9 (18.3 - 27.9)</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24.8 (18.9 - 31.5)</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1466192600"/>
                  </a:ext>
                </a:extLst>
              </a:tr>
              <a:tr h="228600">
                <a:tc>
                  <a:txBody>
                    <a:bodyPr/>
                    <a:lstStyle/>
                    <a:p>
                      <a:pPr marL="0" marR="0">
                        <a:lnSpc>
                          <a:spcPct val="106000"/>
                        </a:lnSpc>
                        <a:spcBef>
                          <a:spcPts val="0"/>
                        </a:spcBef>
                        <a:spcAft>
                          <a:spcPts val="0"/>
                        </a:spcAft>
                      </a:pPr>
                      <a:r>
                        <a:rPr lang="en-US" sz="1000" b="1" kern="1200">
                          <a:solidFill>
                            <a:srgbClr val="404040"/>
                          </a:solidFill>
                          <a:effectLst/>
                        </a:rPr>
                        <a:t>Qatar</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6.80 (6.21 - 7.46)</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3 (2.68 - 3.38)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1.5 (1.25 - 1.76)</a:t>
                      </a:r>
                      <a:endParaRPr lang="en-CA" sz="1000" b="0" i="0" u="none" strike="noStrike">
                        <a:solidFill>
                          <a:srgbClr val="000000"/>
                        </a:solidFill>
                        <a:effectLst/>
                        <a:latin typeface="+mn-lt"/>
                      </a:endParaRPr>
                    </a:p>
                  </a:txBody>
                  <a:tcPr marL="4763" marR="4763" marT="4763" marB="0" anchor="ctr"/>
                </a:tc>
                <a:tc>
                  <a:txBody>
                    <a:bodyPr/>
                    <a:lstStyle/>
                    <a:p>
                      <a:pPr marL="0" marR="0" indent="82550" algn="ctr">
                        <a:lnSpc>
                          <a:spcPct val="106000"/>
                        </a:lnSpc>
                        <a:spcBef>
                          <a:spcPts val="0"/>
                        </a:spcBef>
                        <a:spcAft>
                          <a:spcPts val="0"/>
                        </a:spcAft>
                      </a:pPr>
                      <a:r>
                        <a:rPr lang="en-US" sz="1000" kern="1200" dirty="0">
                          <a:solidFill>
                            <a:schemeClr val="tx1">
                              <a:lumMod val="75000"/>
                              <a:lumOff val="25000"/>
                            </a:schemeClr>
                          </a:solidFill>
                          <a:effectLst/>
                        </a:rPr>
                        <a:t>33.9 (27.7 - 40.5)</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22.4 (16.1 - 29.8)</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1525939434"/>
                  </a:ext>
                </a:extLst>
              </a:tr>
              <a:tr h="228600">
                <a:tc>
                  <a:txBody>
                    <a:bodyPr/>
                    <a:lstStyle/>
                    <a:p>
                      <a:pPr marL="0" marR="0">
                        <a:lnSpc>
                          <a:spcPct val="106000"/>
                        </a:lnSpc>
                        <a:spcBef>
                          <a:spcPts val="0"/>
                        </a:spcBef>
                        <a:spcAft>
                          <a:spcPts val="0"/>
                        </a:spcAft>
                      </a:pPr>
                      <a:r>
                        <a:rPr lang="en-US" sz="1000" b="1" kern="1200">
                          <a:solidFill>
                            <a:srgbClr val="404040"/>
                          </a:solidFill>
                          <a:effectLst/>
                        </a:rPr>
                        <a:t>Saudi Arabia</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8.47 (7.85 - 9.09)</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5.4 (4.63 - 6.08)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3 (2.53 - 3.46)</a:t>
                      </a:r>
                      <a:endParaRPr lang="en-CA" sz="1000" b="0" i="0" u="none" strike="noStrike" dirty="0">
                        <a:solidFill>
                          <a:srgbClr val="000000"/>
                        </a:solidFill>
                        <a:effectLst/>
                        <a:latin typeface="+mn-lt"/>
                      </a:endParaRPr>
                    </a:p>
                  </a:txBody>
                  <a:tcPr marL="4763" marR="4763" marT="4763" marB="0" anchor="ctr"/>
                </a:tc>
                <a:tc>
                  <a:txBody>
                    <a:bodyPr/>
                    <a:lstStyle/>
                    <a:p>
                      <a:pPr marL="0" marR="0" indent="82550" algn="ctr">
                        <a:lnSpc>
                          <a:spcPct val="106000"/>
                        </a:lnSpc>
                        <a:spcBef>
                          <a:spcPts val="0"/>
                        </a:spcBef>
                        <a:spcAft>
                          <a:spcPts val="0"/>
                        </a:spcAft>
                      </a:pPr>
                      <a:r>
                        <a:rPr lang="en-US" sz="1000" kern="1200" dirty="0">
                          <a:solidFill>
                            <a:schemeClr val="tx1">
                              <a:lumMod val="75000"/>
                              <a:lumOff val="25000"/>
                            </a:schemeClr>
                          </a:solidFill>
                          <a:effectLst/>
                        </a:rPr>
                        <a:t>35.0 (30.5 - 39.5)</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23.3 (18.0 - 29.2)</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1981950985"/>
                  </a:ext>
                </a:extLst>
              </a:tr>
              <a:tr h="228600">
                <a:tc>
                  <a:txBody>
                    <a:bodyPr/>
                    <a:lstStyle/>
                    <a:p>
                      <a:pPr marL="0" marR="0">
                        <a:lnSpc>
                          <a:spcPct val="106000"/>
                        </a:lnSpc>
                        <a:spcBef>
                          <a:spcPts val="0"/>
                        </a:spcBef>
                        <a:spcAft>
                          <a:spcPts val="0"/>
                        </a:spcAft>
                      </a:pPr>
                      <a:r>
                        <a:rPr lang="en-US" sz="1000" b="1" kern="1200" dirty="0">
                          <a:solidFill>
                            <a:srgbClr val="404040"/>
                          </a:solidFill>
                          <a:effectLst/>
                        </a:rPr>
                        <a:t>Syrian Arab Republic</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9.33 (8.72 - 9.98)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3.15 (2.81 - 3.44)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2.13 (1.87 - 2.38)</a:t>
                      </a:r>
                      <a:endParaRPr lang="en-CA" sz="1000" b="0" i="0" u="none" strike="noStrike">
                        <a:solidFill>
                          <a:srgbClr val="000000"/>
                        </a:solidFill>
                        <a:effectLst/>
                        <a:latin typeface="+mn-lt"/>
                      </a:endParaRPr>
                    </a:p>
                  </a:txBody>
                  <a:tcPr marL="4763" marR="4763" marT="4763" marB="0" anchor="ctr"/>
                </a:tc>
                <a:tc>
                  <a:txBody>
                    <a:bodyPr/>
                    <a:lstStyle/>
                    <a:p>
                      <a:pPr marL="0" marR="0" indent="82550" algn="ctr">
                        <a:lnSpc>
                          <a:spcPct val="106000"/>
                        </a:lnSpc>
                        <a:spcBef>
                          <a:spcPts val="0"/>
                        </a:spcBef>
                        <a:spcAft>
                          <a:spcPts val="0"/>
                        </a:spcAft>
                      </a:pPr>
                      <a:r>
                        <a:rPr lang="en-US" sz="1000" kern="1200" dirty="0">
                          <a:solidFill>
                            <a:schemeClr val="tx1">
                              <a:lumMod val="75000"/>
                              <a:lumOff val="25000"/>
                            </a:schemeClr>
                          </a:solidFill>
                          <a:effectLst/>
                        </a:rPr>
                        <a:t>25.8 (20.7 - 31.3)</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indent="82550" algn="ctr">
                        <a:lnSpc>
                          <a:spcPct val="106000"/>
                        </a:lnSpc>
                        <a:spcBef>
                          <a:spcPts val="0"/>
                        </a:spcBef>
                        <a:spcAft>
                          <a:spcPts val="0"/>
                        </a:spcAft>
                      </a:pPr>
                      <a:r>
                        <a:rPr lang="en-US" sz="1000" kern="1200" dirty="0">
                          <a:solidFill>
                            <a:schemeClr val="tx1">
                              <a:lumMod val="75000"/>
                              <a:lumOff val="25000"/>
                            </a:schemeClr>
                          </a:solidFill>
                          <a:effectLst/>
                        </a:rPr>
                        <a:t>24.5 (18.7 - 30.8)</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963666206"/>
                  </a:ext>
                </a:extLst>
              </a:tr>
              <a:tr h="228600">
                <a:tc>
                  <a:txBody>
                    <a:bodyPr/>
                    <a:lstStyle/>
                    <a:p>
                      <a:pPr marL="0" marR="0">
                        <a:lnSpc>
                          <a:spcPct val="106000"/>
                        </a:lnSpc>
                        <a:spcBef>
                          <a:spcPts val="0"/>
                        </a:spcBef>
                        <a:spcAft>
                          <a:spcPts val="0"/>
                        </a:spcAft>
                      </a:pPr>
                      <a:r>
                        <a:rPr lang="en-US" sz="1000" b="1" kern="1200">
                          <a:solidFill>
                            <a:srgbClr val="404040"/>
                          </a:solidFill>
                          <a:effectLst/>
                        </a:rPr>
                        <a:t>United Arab Emirates</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7.87 (7.18 - 8.57)</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4.92 (3.67 - 7.36)</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3.07 (2.32 - 4.47)</a:t>
                      </a:r>
                      <a:endParaRPr lang="en-CA" sz="1000" b="0" i="0" u="none" strike="noStrike">
                        <a:solidFill>
                          <a:srgbClr val="000000"/>
                        </a:solidFill>
                        <a:effectLst/>
                        <a:latin typeface="+mn-lt"/>
                      </a:endParaRPr>
                    </a:p>
                  </a:txBody>
                  <a:tcPr marL="4763" marR="4763" marT="4763" marB="0" anchor="ctr"/>
                </a:tc>
                <a:tc>
                  <a:txBody>
                    <a:bodyPr/>
                    <a:lstStyle/>
                    <a:p>
                      <a:pPr marL="0" marR="0" indent="82550" algn="ctr">
                        <a:lnSpc>
                          <a:spcPct val="106000"/>
                        </a:lnSpc>
                        <a:spcBef>
                          <a:spcPts val="0"/>
                        </a:spcBef>
                        <a:spcAft>
                          <a:spcPts val="0"/>
                        </a:spcAft>
                      </a:pPr>
                      <a:r>
                        <a:rPr lang="en-US" sz="1000" kern="1200">
                          <a:solidFill>
                            <a:schemeClr val="tx1">
                              <a:lumMod val="75000"/>
                              <a:lumOff val="25000"/>
                            </a:schemeClr>
                          </a:solidFill>
                          <a:effectLst/>
                        </a:rPr>
                        <a:t>29.9 (24.0 - 36.0)</a:t>
                      </a:r>
                      <a:endParaRPr lang="en-GB" sz="10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indent="82550" algn="ctr">
                        <a:lnSpc>
                          <a:spcPct val="106000"/>
                        </a:lnSpc>
                        <a:spcBef>
                          <a:spcPts val="0"/>
                        </a:spcBef>
                        <a:spcAft>
                          <a:spcPts val="0"/>
                        </a:spcAft>
                      </a:pPr>
                      <a:r>
                        <a:rPr lang="en-US" sz="1000" kern="1200" dirty="0">
                          <a:solidFill>
                            <a:schemeClr val="tx1">
                              <a:lumMod val="75000"/>
                              <a:lumOff val="25000"/>
                            </a:schemeClr>
                          </a:solidFill>
                          <a:effectLst/>
                        </a:rPr>
                        <a:t>21.1 (15.2 - 28.0)</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2879757928"/>
                  </a:ext>
                </a:extLst>
              </a:tr>
              <a:tr h="228600">
                <a:tc>
                  <a:txBody>
                    <a:bodyPr/>
                    <a:lstStyle/>
                    <a:p>
                      <a:pPr marL="0" marR="0">
                        <a:lnSpc>
                          <a:spcPct val="106000"/>
                        </a:lnSpc>
                        <a:spcBef>
                          <a:spcPts val="0"/>
                        </a:spcBef>
                        <a:spcAft>
                          <a:spcPts val="0"/>
                        </a:spcAft>
                      </a:pPr>
                      <a:r>
                        <a:rPr lang="en-US" sz="1000" b="1" kern="1200" dirty="0">
                          <a:solidFill>
                            <a:srgbClr val="404040"/>
                          </a:solidFill>
                          <a:effectLst/>
                        </a:rPr>
                        <a:t>West Bank and Gaza</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marL="0" marR="0" indent="82550" algn="ctr">
                        <a:lnSpc>
                          <a:spcPct val="106000"/>
                        </a:lnSpc>
                        <a:spcBef>
                          <a:spcPts val="0"/>
                        </a:spcBef>
                        <a:spcAft>
                          <a:spcPts val="0"/>
                        </a:spcAft>
                      </a:pPr>
                      <a:r>
                        <a:rPr lang="en-US" sz="1000" kern="1200" dirty="0">
                          <a:solidFill>
                            <a:schemeClr val="tx1">
                              <a:lumMod val="75000"/>
                              <a:lumOff val="25000"/>
                            </a:schemeClr>
                          </a:solidFill>
                          <a:effectLst/>
                        </a:rPr>
                        <a:t>-</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indent="82550" algn="ctr">
                        <a:lnSpc>
                          <a:spcPct val="106000"/>
                        </a:lnSpc>
                        <a:spcBef>
                          <a:spcPts val="0"/>
                        </a:spcBef>
                        <a:spcAft>
                          <a:spcPts val="0"/>
                        </a:spcAft>
                      </a:pPr>
                      <a:r>
                        <a:rPr lang="en-US" sz="1000" kern="1200" dirty="0">
                          <a:solidFill>
                            <a:schemeClr val="tx1">
                              <a:lumMod val="75000"/>
                              <a:lumOff val="25000"/>
                            </a:schemeClr>
                          </a:solidFill>
                          <a:effectLst/>
                        </a:rPr>
                        <a:t>-</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3343111149"/>
                  </a:ext>
                </a:extLst>
              </a:tr>
              <a:tr h="228600">
                <a:tc>
                  <a:txBody>
                    <a:bodyPr/>
                    <a:lstStyle/>
                    <a:p>
                      <a:pPr marL="0" marR="0">
                        <a:lnSpc>
                          <a:spcPct val="106000"/>
                        </a:lnSpc>
                        <a:spcBef>
                          <a:spcPts val="0"/>
                        </a:spcBef>
                        <a:spcAft>
                          <a:spcPts val="0"/>
                        </a:spcAft>
                      </a:pPr>
                      <a:r>
                        <a:rPr lang="en-GB" sz="1000" b="1" kern="1200" dirty="0">
                          <a:solidFill>
                            <a:srgbClr val="404040"/>
                          </a:solidFill>
                          <a:effectLst/>
                        </a:rPr>
                        <a:t>Yemen</a:t>
                      </a:r>
                      <a:endParaRPr lang="en-GB" sz="1000" b="1" kern="1200" dirty="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4.92 (4.55 - 5.33)</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1.53 (1.26 - 1.88)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0.88 (0.75 - 1.03)</a:t>
                      </a:r>
                      <a:endParaRPr lang="en-CA" sz="1000" b="0" i="0" u="none" strike="noStrike" dirty="0">
                        <a:solidFill>
                          <a:srgbClr val="000000"/>
                        </a:solidFill>
                        <a:effectLst/>
                        <a:latin typeface="+mn-lt"/>
                      </a:endParaRPr>
                    </a:p>
                  </a:txBody>
                  <a:tcPr marL="4763" marR="4763" marT="4763" marB="0" anchor="ctr"/>
                </a:tc>
                <a:tc>
                  <a:txBody>
                    <a:bodyPr/>
                    <a:lstStyle/>
                    <a:p>
                      <a:pPr algn="ctr" fontAlgn="t"/>
                      <a:r>
                        <a:rPr lang="en-US" sz="1000" kern="1200" dirty="0">
                          <a:solidFill>
                            <a:schemeClr val="tx1">
                              <a:lumMod val="75000"/>
                              <a:lumOff val="25000"/>
                            </a:schemeClr>
                          </a:solidFill>
                          <a:effectLst/>
                        </a:rPr>
                        <a:t>14.1 (10.8 - 17.8)</a:t>
                      </a:r>
                      <a:endParaRPr lang="en-US" sz="1000" kern="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fontAlgn="t"/>
                      <a:r>
                        <a:rPr lang="en-US" sz="1000" kern="1200" dirty="0">
                          <a:solidFill>
                            <a:schemeClr val="tx1">
                              <a:lumMod val="75000"/>
                              <a:lumOff val="25000"/>
                            </a:schemeClr>
                          </a:solidFill>
                          <a:effectLst/>
                        </a:rPr>
                        <a:t>30.7 (23.3 - 38.7)</a:t>
                      </a:r>
                      <a:endParaRPr lang="en-US" sz="1000" kern="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82366451"/>
                  </a:ext>
                </a:extLst>
              </a:tr>
            </a:tbl>
          </a:graphicData>
        </a:graphic>
      </p:graphicFrame>
      <p:sp>
        <p:nvSpPr>
          <p:cNvPr id="2" name="Rectangle 1">
            <a:extLst>
              <a:ext uri="{FF2B5EF4-FFF2-40B4-BE49-F238E27FC236}">
                <a16:creationId xmlns:a16="http://schemas.microsoft.com/office/drawing/2014/main" id="{9B5D97B0-430B-A573-9662-502A27AF2E07}"/>
              </a:ext>
            </a:extLst>
          </p:cNvPr>
          <p:cNvSpPr/>
          <p:nvPr/>
        </p:nvSpPr>
        <p:spPr>
          <a:xfrm>
            <a:off x="1526650" y="5080350"/>
            <a:ext cx="7545261" cy="5863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Abbreviations: CKD (Chronic Kidney Disease), DALYS (disability-adjusted life years), BP (blood pressure), CI (confidence interval)</a:t>
            </a:r>
          </a:p>
          <a:p>
            <a:pPr>
              <a:lnSpc>
                <a:spcPct val="107000"/>
              </a:lnSpc>
              <a:defRPr/>
            </a:pP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Data source: GBD study database</a:t>
            </a:r>
            <a:r>
              <a:rPr lang="en-US" sz="1000" noProof="0" dirty="0">
                <a:solidFill>
                  <a:prstClr val="black"/>
                </a:solidFill>
                <a:ea typeface="Calibri" panose="020F0502020204030204" pitchFamily="34" charset="0"/>
                <a:cs typeface="Times New Roman" panose="02020603050405020304" pitchFamily="18" charset="0"/>
              </a:rPr>
              <a:t> </a:t>
            </a:r>
            <a:r>
              <a:rPr lang="en-US" sz="1000" dirty="0">
                <a:solidFill>
                  <a:prstClr val="black"/>
                </a:solidFill>
                <a:ea typeface="Calibri" panose="020F0502020204030204" pitchFamily="34" charset="0"/>
                <a:cs typeface="Times New Roman" panose="02020603050405020304" pitchFamily="18" charset="0"/>
              </a:rPr>
              <a:t>(</a:t>
            </a:r>
            <a:r>
              <a:rPr lang="en-US" sz="1000" dirty="0">
                <a:hlinkClick r:id="rId2"/>
              </a:rPr>
              <a:t>http://www.healthdata.org/gbd</a:t>
            </a:r>
            <a:r>
              <a:rPr lang="en-US" sz="1000" dirty="0"/>
              <a:t>)</a:t>
            </a:r>
            <a:r>
              <a:rPr lang="en-US" sz="1000" dirty="0">
                <a:solidFill>
                  <a:prstClr val="black"/>
                </a:solidFill>
                <a:ea typeface="Calibri" panose="020F0502020204030204" pitchFamily="34" charset="0"/>
                <a:cs typeface="Times New Roman" panose="02020603050405020304" pitchFamily="18" charset="0"/>
              </a:rPr>
              <a:t>, </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WHO data observatory </a:t>
            </a:r>
            <a:r>
              <a:rPr lang="en-US" sz="1000" dirty="0">
                <a:solidFill>
                  <a:prstClr val="black"/>
                </a:solidFill>
                <a:ea typeface="Calibri" panose="020F0502020204030204" pitchFamily="34" charset="0"/>
                <a:cs typeface="Times New Roman" panose="02020603050405020304" pitchFamily="18" charset="0"/>
              </a:rPr>
              <a:t>(</a:t>
            </a:r>
            <a:r>
              <a:rPr lang="en-US" sz="1000" dirty="0">
                <a:hlinkClick r:id="rId3"/>
              </a:rPr>
              <a:t>https://www.who.int/gho/en/</a:t>
            </a:r>
            <a:r>
              <a:rPr lang="en-US" sz="1000" dirty="0"/>
              <a:t>)</a:t>
            </a:r>
          </a:p>
          <a:p>
            <a:pPr>
              <a:lnSpc>
                <a:spcPct val="107000"/>
              </a:lnSpc>
              <a:defRPr/>
            </a:pPr>
            <a:r>
              <a:rPr lang="en-US" sz="1000" dirty="0"/>
              <a:t>‘ – ’ : data not reported/unavailable</a:t>
            </a:r>
          </a:p>
        </p:txBody>
      </p:sp>
      <p:sp>
        <p:nvSpPr>
          <p:cNvPr id="8" name="Title 7">
            <a:extLst>
              <a:ext uri="{FF2B5EF4-FFF2-40B4-BE49-F238E27FC236}">
                <a16:creationId xmlns:a16="http://schemas.microsoft.com/office/drawing/2014/main" id="{A1066636-1FEC-3558-A3C7-554BD37205EF}"/>
              </a:ext>
            </a:extLst>
          </p:cNvPr>
          <p:cNvSpPr>
            <a:spLocks noGrp="1"/>
          </p:cNvSpPr>
          <p:nvPr>
            <p:ph type="title"/>
          </p:nvPr>
        </p:nvSpPr>
        <p:spPr/>
        <p:txBody>
          <a:bodyPr>
            <a:normAutofit/>
          </a:bodyPr>
          <a:lstStyle/>
          <a:p>
            <a:r>
              <a:rPr lang="en-GB" dirty="0"/>
              <a:t>CKD and its risk factors burden</a:t>
            </a:r>
            <a:endParaRPr lang="en-BE" dirty="0"/>
          </a:p>
        </p:txBody>
      </p:sp>
      <p:sp>
        <p:nvSpPr>
          <p:cNvPr id="3" name="Date Placeholder 3">
            <a:extLst>
              <a:ext uri="{FF2B5EF4-FFF2-40B4-BE49-F238E27FC236}">
                <a16:creationId xmlns:a16="http://schemas.microsoft.com/office/drawing/2014/main" id="{8CD8A028-D672-6251-BF9E-49E7E46C0DA8}"/>
              </a:ext>
            </a:extLst>
          </p:cNvPr>
          <p:cNvSpPr>
            <a:spLocks noGrp="1"/>
          </p:cNvSpPr>
          <p:nvPr>
            <p:ph type="dt" sz="half" idx="2"/>
          </p:nvPr>
        </p:nvSpPr>
        <p:spPr/>
        <p:txBody>
          <a:bodyPr/>
          <a:lstStyle/>
          <a:p>
            <a:r>
              <a:rPr lang="en-GB" dirty="0"/>
              <a:t>July 2023</a:t>
            </a:r>
            <a:endParaRPr lang="en-US" dirty="0"/>
          </a:p>
        </p:txBody>
      </p:sp>
      <p:sp>
        <p:nvSpPr>
          <p:cNvPr id="6" name="Footer Placeholder 4">
            <a:extLst>
              <a:ext uri="{FF2B5EF4-FFF2-40B4-BE49-F238E27FC236}">
                <a16:creationId xmlns:a16="http://schemas.microsoft.com/office/drawing/2014/main" id="{9787F86F-9E81-C9DA-F11A-7ACD4AE98386}"/>
              </a:ext>
            </a:extLst>
          </p:cNvPr>
          <p:cNvSpPr>
            <a:spLocks noGrp="1"/>
          </p:cNvSpPr>
          <p:nvPr>
            <p:ph type="ftr" sz="quarter" idx="3"/>
          </p:nvPr>
        </p:nvSpPr>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9C6C806D-277B-6468-4F09-4972DF13B295}"/>
              </a:ext>
            </a:extLst>
          </p:cNvPr>
          <p:cNvSpPr>
            <a:spLocks noGrp="1"/>
          </p:cNvSpPr>
          <p:nvPr>
            <p:ph type="sldNum" sz="quarter" idx="4"/>
          </p:nvPr>
        </p:nvSpPr>
        <p:spPr/>
        <p:txBody>
          <a:bodyPr/>
          <a:lstStyle/>
          <a:p>
            <a:fld id="{4A9CEFBC-9863-BD47-BA2B-008170C231CB}" type="slidenum">
              <a:rPr lang="en-US" smtClean="0"/>
              <a:pPr/>
              <a:t>13</a:t>
            </a:fld>
            <a:endParaRPr lang="en-US" dirty="0"/>
          </a:p>
        </p:txBody>
      </p:sp>
    </p:spTree>
    <p:extLst>
      <p:ext uri="{BB962C8B-B14F-4D97-AF65-F5344CB8AC3E}">
        <p14:creationId xmlns:p14="http://schemas.microsoft.com/office/powerpoint/2010/main" val="2078851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5938E9D-2689-052F-5541-BB9B81300E84}"/>
              </a:ext>
            </a:extLst>
          </p:cNvPr>
          <p:cNvPicPr>
            <a:picLocks noChangeAspect="1"/>
          </p:cNvPicPr>
          <p:nvPr/>
        </p:nvPicPr>
        <p:blipFill>
          <a:blip r:embed="rId2"/>
          <a:stretch>
            <a:fillRect/>
          </a:stretch>
        </p:blipFill>
        <p:spPr>
          <a:xfrm>
            <a:off x="224554" y="4541787"/>
            <a:ext cx="3459797" cy="101333"/>
          </a:xfrm>
          <a:prstGeom prst="rect">
            <a:avLst/>
          </a:prstGeom>
        </p:spPr>
      </p:pic>
      <p:pic>
        <p:nvPicPr>
          <p:cNvPr id="13" name="Picture 12">
            <a:extLst>
              <a:ext uri="{FF2B5EF4-FFF2-40B4-BE49-F238E27FC236}">
                <a16:creationId xmlns:a16="http://schemas.microsoft.com/office/drawing/2014/main" id="{BF079256-83BD-287D-52D2-F1060A8E1E7E}"/>
              </a:ext>
            </a:extLst>
          </p:cNvPr>
          <p:cNvPicPr>
            <a:picLocks noChangeAspect="1"/>
          </p:cNvPicPr>
          <p:nvPr/>
        </p:nvPicPr>
        <p:blipFill>
          <a:blip r:embed="rId3"/>
          <a:stretch>
            <a:fillRect/>
          </a:stretch>
        </p:blipFill>
        <p:spPr>
          <a:xfrm>
            <a:off x="503678" y="1924516"/>
            <a:ext cx="3029569" cy="238085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725282958"/>
              </p:ext>
            </p:extLst>
          </p:nvPr>
        </p:nvGraphicFramePr>
        <p:xfrm>
          <a:off x="3711775" y="1609921"/>
          <a:ext cx="8061005" cy="3113405"/>
        </p:xfrm>
        <a:graphic>
          <a:graphicData uri="http://schemas.openxmlformats.org/drawingml/2006/table">
            <a:tbl>
              <a:tblPr firstRow="1" firstCol="1" bandRow="1">
                <a:tableStyleId>{F5AB1C69-6EDB-4FF4-983F-18BD219EF322}</a:tableStyleId>
              </a:tblPr>
              <a:tblGrid>
                <a:gridCol w="1503735">
                  <a:extLst>
                    <a:ext uri="{9D8B030D-6E8A-4147-A177-3AD203B41FA5}">
                      <a16:colId xmlns:a16="http://schemas.microsoft.com/office/drawing/2014/main" val="159505419"/>
                    </a:ext>
                  </a:extLst>
                </a:gridCol>
                <a:gridCol w="813496">
                  <a:extLst>
                    <a:ext uri="{9D8B030D-6E8A-4147-A177-3AD203B41FA5}">
                      <a16:colId xmlns:a16="http://schemas.microsoft.com/office/drawing/2014/main" val="214313395"/>
                    </a:ext>
                  </a:extLst>
                </a:gridCol>
                <a:gridCol w="813496">
                  <a:extLst>
                    <a:ext uri="{9D8B030D-6E8A-4147-A177-3AD203B41FA5}">
                      <a16:colId xmlns:a16="http://schemas.microsoft.com/office/drawing/2014/main" val="2096128917"/>
                    </a:ext>
                  </a:extLst>
                </a:gridCol>
                <a:gridCol w="813496">
                  <a:extLst>
                    <a:ext uri="{9D8B030D-6E8A-4147-A177-3AD203B41FA5}">
                      <a16:colId xmlns:a16="http://schemas.microsoft.com/office/drawing/2014/main" val="3516302461"/>
                    </a:ext>
                  </a:extLst>
                </a:gridCol>
                <a:gridCol w="813496">
                  <a:extLst>
                    <a:ext uri="{9D8B030D-6E8A-4147-A177-3AD203B41FA5}">
                      <a16:colId xmlns:a16="http://schemas.microsoft.com/office/drawing/2014/main" val="771714800"/>
                    </a:ext>
                  </a:extLst>
                </a:gridCol>
                <a:gridCol w="813496">
                  <a:extLst>
                    <a:ext uri="{9D8B030D-6E8A-4147-A177-3AD203B41FA5}">
                      <a16:colId xmlns:a16="http://schemas.microsoft.com/office/drawing/2014/main" val="3569473755"/>
                    </a:ext>
                  </a:extLst>
                </a:gridCol>
                <a:gridCol w="813496">
                  <a:extLst>
                    <a:ext uri="{9D8B030D-6E8A-4147-A177-3AD203B41FA5}">
                      <a16:colId xmlns:a16="http://schemas.microsoft.com/office/drawing/2014/main" val="3065756016"/>
                    </a:ext>
                  </a:extLst>
                </a:gridCol>
                <a:gridCol w="838147">
                  <a:extLst>
                    <a:ext uri="{9D8B030D-6E8A-4147-A177-3AD203B41FA5}">
                      <a16:colId xmlns:a16="http://schemas.microsoft.com/office/drawing/2014/main" val="1083428272"/>
                    </a:ext>
                  </a:extLst>
                </a:gridCol>
                <a:gridCol w="838147">
                  <a:extLst>
                    <a:ext uri="{9D8B030D-6E8A-4147-A177-3AD203B41FA5}">
                      <a16:colId xmlns:a16="http://schemas.microsoft.com/office/drawing/2014/main" val="4010190770"/>
                    </a:ext>
                  </a:extLst>
                </a:gridCol>
              </a:tblGrid>
              <a:tr h="224790">
                <a:tc rowSpan="2">
                  <a:txBody>
                    <a:bodyPr/>
                    <a:lstStyle/>
                    <a:p>
                      <a:pPr marL="0" marR="0" algn="ctr">
                        <a:lnSpc>
                          <a:spcPct val="106000"/>
                        </a:lnSpc>
                        <a:spcBef>
                          <a:spcPts val="0"/>
                        </a:spcBef>
                        <a:spcAft>
                          <a:spcPts val="0"/>
                        </a:spcAft>
                      </a:pPr>
                      <a:r>
                        <a:rPr lang="en-US" sz="1000" b="1" kern="1200" dirty="0">
                          <a:solidFill>
                            <a:schemeClr val="bg1"/>
                          </a:solidFill>
                          <a:effectLst/>
                        </a:rPr>
                        <a:t>Country </a:t>
                      </a:r>
                      <a:endParaRPr lang="en-GB" sz="1000" b="1" kern="1200" dirty="0">
                        <a:solidFill>
                          <a:schemeClr val="bg1"/>
                        </a:solidFill>
                        <a:effectLst/>
                        <a:latin typeface="+mn-lt"/>
                        <a:ea typeface="Calibri" panose="020F0502020204030204" pitchFamily="34" charset="0"/>
                        <a:cs typeface="Times New Roman" panose="02020603050405020304" pitchFamily="18" charset="0"/>
                      </a:endParaRPr>
                    </a:p>
                  </a:txBody>
                  <a:tcPr marL="23495" marR="23495" marT="9525" marB="0" anchor="ctr"/>
                </a:tc>
                <a:tc gridSpan="2">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Treated kidney failure</a:t>
                      </a:r>
                      <a:endParaRPr lang="en-GB" sz="1000" b="1" kern="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3495" marR="23495" marT="9525"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Chronic dialysis (HD+PD)</a:t>
                      </a:r>
                      <a:endParaRPr lang="en-GB" sz="1000" b="1" kern="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3495" marR="23495" marT="9525"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Chronic Hemodialysis</a:t>
                      </a:r>
                      <a:endParaRPr lang="en-GB" sz="1000" b="1" kern="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3495" marR="23495" marT="9525"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Chronic Peritoneal dialysis</a:t>
                      </a:r>
                      <a:endParaRPr lang="en-GB" sz="1000" b="1" kern="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3495" marR="23495" marT="9525" marB="0" anchor="ctr"/>
                </a:tc>
                <a:tc hMerge="1">
                  <a:txBody>
                    <a:bodyPr/>
                    <a:lstStyle/>
                    <a:p>
                      <a:endParaRPr lang="en-GB"/>
                    </a:p>
                  </a:txBody>
                  <a:tcPr/>
                </a:tc>
                <a:extLst>
                  <a:ext uri="{0D108BD9-81ED-4DB2-BD59-A6C34878D82A}">
                    <a16:rowId xmlns:a16="http://schemas.microsoft.com/office/drawing/2014/main" val="435869759"/>
                  </a:ext>
                </a:extLst>
              </a:tr>
              <a:tr h="337820">
                <a:tc vMerge="1">
                  <a:txBody>
                    <a:bodyPr/>
                    <a:lstStyle/>
                    <a:p>
                      <a:endParaRPr lang="en-GB"/>
                    </a:p>
                  </a:txBody>
                  <a:tcPr/>
                </a:tc>
                <a:tc>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Incidence</a:t>
                      </a:r>
                      <a:endParaRPr lang="en-GB" sz="1000" b="1" kern="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3495" marR="23495" marT="9525" marB="0" anchor="ctr"/>
                </a:tc>
                <a:tc>
                  <a:txBody>
                    <a:bodyPr/>
                    <a:lstStyle/>
                    <a:p>
                      <a:pPr marL="0" marR="0" algn="ctr">
                        <a:lnSpc>
                          <a:spcPct val="106000"/>
                        </a:lnSpc>
                        <a:spcBef>
                          <a:spcPts val="0"/>
                        </a:spcBef>
                        <a:spcAft>
                          <a:spcPts val="0"/>
                        </a:spcAft>
                      </a:pPr>
                      <a:r>
                        <a:rPr lang="en-US" sz="1000" b="1" kern="1200">
                          <a:solidFill>
                            <a:schemeClr val="tx1">
                              <a:lumMod val="75000"/>
                              <a:lumOff val="25000"/>
                            </a:schemeClr>
                          </a:solidFill>
                          <a:effectLst/>
                        </a:rPr>
                        <a:t>Prevalence</a:t>
                      </a:r>
                      <a:endParaRPr lang="en-GB" sz="1000" b="1" kern="12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3495" marR="23495" marT="9525" marB="0" anchor="ctr"/>
                </a:tc>
                <a:tc>
                  <a:txBody>
                    <a:bodyPr/>
                    <a:lstStyle/>
                    <a:p>
                      <a:pPr marL="0" marR="0" algn="ctr">
                        <a:lnSpc>
                          <a:spcPct val="106000"/>
                        </a:lnSpc>
                        <a:spcBef>
                          <a:spcPts val="0"/>
                        </a:spcBef>
                        <a:spcAft>
                          <a:spcPts val="0"/>
                        </a:spcAft>
                      </a:pPr>
                      <a:r>
                        <a:rPr lang="en-US" sz="1000" b="1" kern="1200">
                          <a:solidFill>
                            <a:schemeClr val="tx1">
                              <a:lumMod val="75000"/>
                              <a:lumOff val="25000"/>
                            </a:schemeClr>
                          </a:solidFill>
                          <a:effectLst/>
                        </a:rPr>
                        <a:t>Incidence</a:t>
                      </a:r>
                      <a:endParaRPr lang="en-GB" sz="1000" b="1" kern="120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3495" marR="23495" marT="9525" marB="0" anchor="ctr"/>
                </a:tc>
                <a:tc>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Prevalence</a:t>
                      </a:r>
                      <a:endParaRPr lang="en-GB" sz="1000" b="1" kern="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3495" marR="23495" marT="9525" marB="0" anchor="ctr"/>
                </a:tc>
                <a:tc>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Incidence</a:t>
                      </a:r>
                      <a:endParaRPr lang="en-GB" sz="1000" b="1" kern="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3495" marR="23495" marT="9525" marB="0" anchor="ctr"/>
                </a:tc>
                <a:tc>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Prevalence</a:t>
                      </a:r>
                      <a:endParaRPr lang="en-GB" sz="1000" b="1" kern="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3495" marR="23495" marT="9525" marB="0" anchor="ctr"/>
                </a:tc>
                <a:tc>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Incidence</a:t>
                      </a:r>
                      <a:endParaRPr lang="en-GB" sz="1000" b="1" kern="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3495" marR="23495" marT="9525" marB="0" anchor="ctr"/>
                </a:tc>
                <a:tc>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Prevalence</a:t>
                      </a:r>
                      <a:endParaRPr lang="en-GB" sz="1000" b="1" kern="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3495" marR="23495" marT="9525" marB="0" anchor="ctr"/>
                </a:tc>
                <a:extLst>
                  <a:ext uri="{0D108BD9-81ED-4DB2-BD59-A6C34878D82A}">
                    <a16:rowId xmlns:a16="http://schemas.microsoft.com/office/drawing/2014/main" val="3604077637"/>
                  </a:ext>
                </a:extLst>
              </a:tr>
              <a:tr h="196215">
                <a:tc>
                  <a:txBody>
                    <a:bodyPr/>
                    <a:lstStyle/>
                    <a:p>
                      <a:pPr marL="0" marR="0">
                        <a:lnSpc>
                          <a:spcPct val="106000"/>
                        </a:lnSpc>
                        <a:spcBef>
                          <a:spcPts val="0"/>
                        </a:spcBef>
                        <a:spcAft>
                          <a:spcPts val="0"/>
                        </a:spcAft>
                      </a:pPr>
                      <a:r>
                        <a:rPr lang="en-US" sz="1000" b="1" kern="1200">
                          <a:solidFill>
                            <a:srgbClr val="404040"/>
                          </a:solidFill>
                          <a:effectLst/>
                        </a:rPr>
                        <a:t>Bahrain</a:t>
                      </a:r>
                      <a:endParaRPr lang="en-GB" sz="1000" b="1" kern="120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tc>
                <a:tc>
                  <a:txBody>
                    <a:bodyPr/>
                    <a:lstStyle/>
                    <a:p>
                      <a:pPr algn="ctr" fontAlgn="b"/>
                      <a:r>
                        <a:rPr lang="en-CA" sz="1000" b="0" u="none" strike="noStrike">
                          <a:solidFill>
                            <a:srgbClr val="000000"/>
                          </a:solidFill>
                          <a:effectLst/>
                        </a:rPr>
                        <a:t>207.5</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339.7</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250.2</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700370525"/>
                  </a:ext>
                </a:extLst>
              </a:tr>
              <a:tr h="196215">
                <a:tc>
                  <a:txBody>
                    <a:bodyPr/>
                    <a:lstStyle/>
                    <a:p>
                      <a:pPr marL="0" marR="0">
                        <a:lnSpc>
                          <a:spcPct val="106000"/>
                        </a:lnSpc>
                        <a:spcBef>
                          <a:spcPts val="0"/>
                        </a:spcBef>
                        <a:spcAft>
                          <a:spcPts val="0"/>
                        </a:spcAft>
                      </a:pPr>
                      <a:r>
                        <a:rPr lang="en-US" sz="1000" b="1" kern="1200">
                          <a:solidFill>
                            <a:srgbClr val="404040"/>
                          </a:solidFill>
                          <a:effectLst/>
                        </a:rPr>
                        <a:t>Iran, Islamic Rep.</a:t>
                      </a:r>
                      <a:endParaRPr lang="en-GB" sz="1000" b="1" kern="120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tc>
                <a:tc>
                  <a:txBody>
                    <a:bodyPr/>
                    <a:lstStyle/>
                    <a:p>
                      <a:pPr algn="ctr" fontAlgn="b"/>
                      <a:r>
                        <a:rPr lang="en-CA" sz="1000" b="0" u="none" strike="noStrike" dirty="0">
                          <a:solidFill>
                            <a:srgbClr val="000000"/>
                          </a:solidFill>
                          <a:effectLst/>
                        </a:rPr>
                        <a:t>81</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654</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343</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211.4</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17.6</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2550042045"/>
                  </a:ext>
                </a:extLst>
              </a:tr>
              <a:tr h="196215">
                <a:tc>
                  <a:txBody>
                    <a:bodyPr/>
                    <a:lstStyle/>
                    <a:p>
                      <a:pPr marL="0" marR="0">
                        <a:lnSpc>
                          <a:spcPct val="106000"/>
                        </a:lnSpc>
                        <a:spcBef>
                          <a:spcPts val="0"/>
                        </a:spcBef>
                        <a:spcAft>
                          <a:spcPts val="0"/>
                        </a:spcAft>
                      </a:pPr>
                      <a:r>
                        <a:rPr lang="en-US" sz="1000" b="1" kern="1200">
                          <a:solidFill>
                            <a:srgbClr val="404040"/>
                          </a:solidFill>
                          <a:effectLst/>
                        </a:rPr>
                        <a:t>Iraq</a:t>
                      </a:r>
                      <a:endParaRPr lang="en-GB" sz="1000" b="1" kern="120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251</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145</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393361573"/>
                  </a:ext>
                </a:extLst>
              </a:tr>
              <a:tr h="196215">
                <a:tc>
                  <a:txBody>
                    <a:bodyPr/>
                    <a:lstStyle/>
                    <a:p>
                      <a:pPr marL="0" marR="0">
                        <a:lnSpc>
                          <a:spcPct val="106000"/>
                        </a:lnSpc>
                        <a:spcBef>
                          <a:spcPts val="0"/>
                        </a:spcBef>
                        <a:spcAft>
                          <a:spcPts val="0"/>
                        </a:spcAft>
                      </a:pPr>
                      <a:r>
                        <a:rPr lang="en-US" sz="1000" b="1" kern="1200">
                          <a:solidFill>
                            <a:srgbClr val="404040"/>
                          </a:solidFill>
                          <a:effectLst/>
                        </a:rPr>
                        <a:t>Jordan</a:t>
                      </a:r>
                      <a:endParaRPr lang="en-GB" sz="1000" b="1" kern="120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446.3</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428.9</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17.4</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457117487"/>
                  </a:ext>
                </a:extLst>
              </a:tr>
              <a:tr h="196215">
                <a:tc>
                  <a:txBody>
                    <a:bodyPr/>
                    <a:lstStyle/>
                    <a:p>
                      <a:pPr marL="0" marR="0">
                        <a:lnSpc>
                          <a:spcPct val="106000"/>
                        </a:lnSpc>
                        <a:spcBef>
                          <a:spcPts val="0"/>
                        </a:spcBef>
                        <a:spcAft>
                          <a:spcPts val="0"/>
                        </a:spcAft>
                      </a:pPr>
                      <a:r>
                        <a:rPr lang="en-US" sz="1000" b="1" kern="1200">
                          <a:solidFill>
                            <a:srgbClr val="404040"/>
                          </a:solidFill>
                          <a:effectLst/>
                        </a:rPr>
                        <a:t>Kuwait</a:t>
                      </a:r>
                      <a:endParaRPr lang="en-GB" sz="1000" b="1" kern="120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tc>
                <a:tc>
                  <a:txBody>
                    <a:bodyPr/>
                    <a:lstStyle/>
                    <a:p>
                      <a:pPr algn="ctr" fontAlgn="b"/>
                      <a:r>
                        <a:rPr lang="en-CA" sz="1000" b="0" u="none" strike="noStrike">
                          <a:solidFill>
                            <a:srgbClr val="000000"/>
                          </a:solidFill>
                          <a:effectLst/>
                        </a:rPr>
                        <a:t>142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869</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467</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417.12</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52.14</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1361869061"/>
                  </a:ext>
                </a:extLst>
              </a:tr>
              <a:tr h="196215">
                <a:tc>
                  <a:txBody>
                    <a:bodyPr/>
                    <a:lstStyle/>
                    <a:p>
                      <a:pPr marL="0" marR="0">
                        <a:lnSpc>
                          <a:spcPct val="106000"/>
                        </a:lnSpc>
                        <a:spcBef>
                          <a:spcPts val="0"/>
                        </a:spcBef>
                        <a:spcAft>
                          <a:spcPts val="0"/>
                        </a:spcAft>
                      </a:pPr>
                      <a:r>
                        <a:rPr lang="en-US" sz="1000" b="1" kern="1200">
                          <a:solidFill>
                            <a:srgbClr val="404040"/>
                          </a:solidFill>
                          <a:effectLst/>
                        </a:rPr>
                        <a:t>Lebanon</a:t>
                      </a:r>
                      <a:endParaRPr lang="en-GB" sz="1000" b="1" kern="120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694</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668.5</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25.5</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2807894729"/>
                  </a:ext>
                </a:extLst>
              </a:tr>
              <a:tr h="196215">
                <a:tc>
                  <a:txBody>
                    <a:bodyPr/>
                    <a:lstStyle/>
                    <a:p>
                      <a:pPr marL="0" marR="0">
                        <a:lnSpc>
                          <a:spcPct val="106000"/>
                        </a:lnSpc>
                        <a:spcBef>
                          <a:spcPts val="0"/>
                        </a:spcBef>
                        <a:spcAft>
                          <a:spcPts val="0"/>
                        </a:spcAft>
                      </a:pPr>
                      <a:r>
                        <a:rPr lang="en-US" sz="1000" b="1" kern="1200">
                          <a:solidFill>
                            <a:srgbClr val="404040"/>
                          </a:solidFill>
                          <a:effectLst/>
                        </a:rPr>
                        <a:t>Oman</a:t>
                      </a:r>
                      <a:endParaRPr lang="en-GB" sz="1000" b="1" kern="120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tc>
                <a:tc>
                  <a:txBody>
                    <a:bodyPr/>
                    <a:lstStyle/>
                    <a:p>
                      <a:pPr algn="ctr" fontAlgn="b"/>
                      <a:r>
                        <a:rPr lang="en-CA" sz="1000" b="0" u="none" strike="noStrike">
                          <a:solidFill>
                            <a:srgbClr val="000000"/>
                          </a:solidFill>
                          <a:effectLst/>
                        </a:rPr>
                        <a:t>120</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670</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358</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250</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10.9</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1300643350"/>
                  </a:ext>
                </a:extLst>
              </a:tr>
              <a:tr h="196215">
                <a:tc>
                  <a:txBody>
                    <a:bodyPr/>
                    <a:lstStyle/>
                    <a:p>
                      <a:pPr marL="0" marR="0">
                        <a:lnSpc>
                          <a:spcPct val="106000"/>
                        </a:lnSpc>
                        <a:spcBef>
                          <a:spcPts val="0"/>
                        </a:spcBef>
                        <a:spcAft>
                          <a:spcPts val="0"/>
                        </a:spcAft>
                      </a:pPr>
                      <a:r>
                        <a:rPr lang="en-US" sz="1000" b="1" kern="1200">
                          <a:solidFill>
                            <a:srgbClr val="404040"/>
                          </a:solidFill>
                          <a:effectLst/>
                        </a:rPr>
                        <a:t>Qatar</a:t>
                      </a:r>
                      <a:endParaRPr lang="en-GB" sz="1000" b="1" kern="120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tc>
                <a:tc>
                  <a:txBody>
                    <a:bodyPr/>
                    <a:lstStyle/>
                    <a:p>
                      <a:pPr algn="ctr" fontAlgn="b"/>
                      <a:r>
                        <a:rPr lang="en-CA" sz="1000" b="0" u="none" strike="noStrike">
                          <a:solidFill>
                            <a:srgbClr val="000000"/>
                          </a:solidFill>
                          <a:effectLst/>
                        </a:rPr>
                        <a:t>164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645</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366</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303.15</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64.5</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4119725579"/>
                  </a:ext>
                </a:extLst>
              </a:tr>
              <a:tr h="196215">
                <a:tc>
                  <a:txBody>
                    <a:bodyPr/>
                    <a:lstStyle/>
                    <a:p>
                      <a:pPr marL="0" marR="0">
                        <a:lnSpc>
                          <a:spcPct val="106000"/>
                        </a:lnSpc>
                        <a:spcBef>
                          <a:spcPts val="0"/>
                        </a:spcBef>
                        <a:spcAft>
                          <a:spcPts val="0"/>
                        </a:spcAft>
                      </a:pPr>
                      <a:r>
                        <a:rPr lang="en-US" sz="1000" b="1" kern="1200">
                          <a:solidFill>
                            <a:srgbClr val="404040"/>
                          </a:solidFill>
                          <a:effectLst/>
                        </a:rPr>
                        <a:t>Saudi Arabia</a:t>
                      </a:r>
                      <a:endParaRPr lang="en-GB" sz="1000" b="1" kern="120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tc>
                <a:tc>
                  <a:txBody>
                    <a:bodyPr/>
                    <a:lstStyle/>
                    <a:p>
                      <a:pPr algn="ctr" fontAlgn="b"/>
                      <a:r>
                        <a:rPr lang="en-CA" sz="1000" b="0" u="none" strike="noStrike">
                          <a:solidFill>
                            <a:srgbClr val="000000"/>
                          </a:solidFill>
                          <a:effectLst/>
                        </a:rPr>
                        <a:t>145</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826</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557</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409.5</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35</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2428986960"/>
                  </a:ext>
                </a:extLst>
              </a:tr>
              <a:tr h="196215">
                <a:tc>
                  <a:txBody>
                    <a:bodyPr/>
                    <a:lstStyle/>
                    <a:p>
                      <a:pPr marL="0" marR="0">
                        <a:lnSpc>
                          <a:spcPct val="106000"/>
                        </a:lnSpc>
                        <a:spcBef>
                          <a:spcPts val="0"/>
                        </a:spcBef>
                        <a:spcAft>
                          <a:spcPts val="0"/>
                        </a:spcAft>
                      </a:pPr>
                      <a:r>
                        <a:rPr lang="en-US" sz="1000" b="1" kern="1200">
                          <a:solidFill>
                            <a:srgbClr val="404040"/>
                          </a:solidFill>
                          <a:effectLst/>
                        </a:rPr>
                        <a:t>Syrian Arab Republic</a:t>
                      </a:r>
                      <a:endParaRPr lang="en-GB" sz="1000" b="1" kern="120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155.1</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149.1</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6</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3801138862"/>
                  </a:ext>
                </a:extLst>
              </a:tr>
              <a:tr h="196215">
                <a:tc>
                  <a:txBody>
                    <a:bodyPr/>
                    <a:lstStyle/>
                    <a:p>
                      <a:pPr marL="0" marR="0">
                        <a:lnSpc>
                          <a:spcPct val="106000"/>
                        </a:lnSpc>
                        <a:spcBef>
                          <a:spcPts val="0"/>
                        </a:spcBef>
                        <a:spcAft>
                          <a:spcPts val="0"/>
                        </a:spcAft>
                      </a:pPr>
                      <a:r>
                        <a:rPr lang="en-US" sz="1000" b="1" kern="1200">
                          <a:solidFill>
                            <a:srgbClr val="404040"/>
                          </a:solidFill>
                          <a:effectLst/>
                        </a:rPr>
                        <a:t>United Arab Emirates</a:t>
                      </a:r>
                      <a:endParaRPr lang="en-GB" sz="1000" b="1" kern="120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152</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201.4</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184.1</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17.3</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128902526"/>
                  </a:ext>
                </a:extLst>
              </a:tr>
              <a:tr h="196215">
                <a:tc>
                  <a:txBody>
                    <a:bodyPr/>
                    <a:lstStyle/>
                    <a:p>
                      <a:pPr marL="0" marR="0">
                        <a:lnSpc>
                          <a:spcPct val="106000"/>
                        </a:lnSpc>
                        <a:spcBef>
                          <a:spcPts val="0"/>
                        </a:spcBef>
                        <a:spcAft>
                          <a:spcPts val="0"/>
                        </a:spcAft>
                      </a:pPr>
                      <a:r>
                        <a:rPr lang="en-US" sz="1000" b="1" kern="1200" dirty="0">
                          <a:solidFill>
                            <a:srgbClr val="404040"/>
                          </a:solidFill>
                          <a:effectLst/>
                        </a:rPr>
                        <a:t>West Bank and Gaza</a:t>
                      </a:r>
                      <a:endParaRPr lang="en-GB" sz="1000" b="1" kern="1200" dirty="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533155120"/>
                  </a:ext>
                </a:extLst>
              </a:tr>
              <a:tr h="196215">
                <a:tc>
                  <a:txBody>
                    <a:bodyPr/>
                    <a:lstStyle/>
                    <a:p>
                      <a:pPr marL="0" marR="0">
                        <a:lnSpc>
                          <a:spcPct val="106000"/>
                        </a:lnSpc>
                        <a:spcBef>
                          <a:spcPts val="0"/>
                        </a:spcBef>
                        <a:spcAft>
                          <a:spcPts val="0"/>
                        </a:spcAft>
                      </a:pPr>
                      <a:r>
                        <a:rPr lang="en-GB" sz="1000" b="1" kern="1200" dirty="0">
                          <a:solidFill>
                            <a:srgbClr val="404040"/>
                          </a:solidFill>
                          <a:effectLst/>
                        </a:rPr>
                        <a:t>Yemen</a:t>
                      </a:r>
                      <a:endParaRPr lang="en-GB" sz="1000" b="1" kern="1200" dirty="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108.4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99.1</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9.3</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946966531"/>
                  </a:ext>
                </a:extLst>
              </a:tr>
            </a:tbl>
          </a:graphicData>
        </a:graphic>
      </p:graphicFrame>
      <p:sp>
        <p:nvSpPr>
          <p:cNvPr id="8" name="Rectangle 7"/>
          <p:cNvSpPr/>
          <p:nvPr/>
        </p:nvSpPr>
        <p:spPr>
          <a:xfrm>
            <a:off x="398479" y="1541435"/>
            <a:ext cx="3239965"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Prevalence of treated </a:t>
            </a:r>
            <a:r>
              <a:rPr lang="en-US" sz="1600" dirty="0">
                <a:solidFill>
                  <a:prstClr val="black"/>
                </a:solidFill>
              </a:rPr>
              <a:t>kidney failure</a:t>
            </a:r>
            <a:endParaRPr kumimoji="0" lang="en-US" sz="1600" b="0" i="0" u="none" strike="noStrike" kern="1200" cap="none" spc="0" normalizeH="0" baseline="0" noProof="0" dirty="0">
              <a:ln>
                <a:noFill/>
              </a:ln>
              <a:solidFill>
                <a:prstClr val="black"/>
              </a:solidFill>
              <a:effectLst/>
              <a:uLnTx/>
              <a:uFillTx/>
              <a:ea typeface="+mn-ea"/>
              <a:cs typeface="+mn-cs"/>
            </a:endParaRPr>
          </a:p>
        </p:txBody>
      </p:sp>
      <p:sp>
        <p:nvSpPr>
          <p:cNvPr id="11" name="Rectangle 10"/>
          <p:cNvSpPr/>
          <p:nvPr/>
        </p:nvSpPr>
        <p:spPr>
          <a:xfrm>
            <a:off x="503678" y="1924516"/>
            <a:ext cx="3029568" cy="2380852"/>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p:cNvSpPr/>
          <p:nvPr/>
        </p:nvSpPr>
        <p:spPr>
          <a:xfrm>
            <a:off x="6241774" y="1609921"/>
            <a:ext cx="1073425" cy="31134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ABA9BE29-5D90-B6DC-651F-912B17A5F7DA}"/>
              </a:ext>
            </a:extLst>
          </p:cNvPr>
          <p:cNvSpPr/>
          <p:nvPr/>
        </p:nvSpPr>
        <p:spPr>
          <a:xfrm>
            <a:off x="197130" y="4526549"/>
            <a:ext cx="3487221" cy="121652"/>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3581FD9-CF3B-2F76-B42D-AA5F7AC74D27}"/>
              </a:ext>
            </a:extLst>
          </p:cNvPr>
          <p:cNvSpPr/>
          <p:nvPr/>
        </p:nvSpPr>
        <p:spPr>
          <a:xfrm>
            <a:off x="3947493" y="4723326"/>
            <a:ext cx="8061005" cy="5863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US" sz="1000"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pmp</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(per million population)</a:t>
            </a:r>
          </a:p>
          <a:p>
            <a:pPr lvl="0">
              <a:lnSpc>
                <a:spcPct val="107000"/>
              </a:lnSpc>
              <a:defRPr/>
            </a:pP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Data source: </a:t>
            </a:r>
            <a:r>
              <a:rPr kumimoji="0" lang="en-US" sz="1000"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Alalawi</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et</a:t>
            </a:r>
            <a:r>
              <a:rPr kumimoji="0" lang="en-US" sz="1000" b="0" i="0" u="none" strike="noStrike" kern="1200" cap="none" spc="0" normalizeH="0" noProof="0" dirty="0">
                <a:ln>
                  <a:noFill/>
                </a:ln>
                <a:solidFill>
                  <a:prstClr val="black"/>
                </a:solidFill>
                <a:effectLst/>
                <a:uLnTx/>
                <a:uFillTx/>
                <a:ea typeface="Calibri" panose="020F0502020204030204" pitchFamily="34" charset="0"/>
                <a:cs typeface="Times New Roman" panose="02020603050405020304" pitchFamily="18" charset="0"/>
              </a:rPr>
              <a:t> al. (Saudi J Kidney Dis </a:t>
            </a:r>
            <a:r>
              <a:rPr kumimoji="0" lang="en-US" sz="1000" b="0" i="0" u="none" strike="noStrike" kern="1200" cap="none" spc="0" normalizeH="0" noProof="0" dirty="0" err="1">
                <a:ln>
                  <a:noFill/>
                </a:ln>
                <a:solidFill>
                  <a:prstClr val="black"/>
                </a:solidFill>
                <a:effectLst/>
                <a:uLnTx/>
                <a:uFillTx/>
                <a:ea typeface="Calibri" panose="020F0502020204030204" pitchFamily="34" charset="0"/>
                <a:cs typeface="Times New Roman" panose="02020603050405020304" pitchFamily="18" charset="0"/>
              </a:rPr>
              <a:t>Transpl</a:t>
            </a:r>
            <a:r>
              <a:rPr kumimoji="0" lang="en-US" sz="1000" b="0" i="0" u="none" strike="noStrike" kern="1200" cap="none" spc="0" normalizeH="0" noProof="0" dirty="0">
                <a:ln>
                  <a:noFill/>
                </a:ln>
                <a:solidFill>
                  <a:prstClr val="black"/>
                </a:solidFill>
                <a:effectLst/>
                <a:uLnTx/>
                <a:uFillTx/>
                <a:ea typeface="Calibri" panose="020F0502020204030204" pitchFamily="34" charset="0"/>
                <a:cs typeface="Times New Roman" panose="02020603050405020304" pitchFamily="18" charset="0"/>
              </a:rPr>
              <a:t>.) 2017, Jain et al. (JASN) 2012</a:t>
            </a:r>
            <a:r>
              <a:rPr lang="en-US" sz="1000" dirty="0">
                <a:solidFill>
                  <a:prstClr val="black"/>
                </a:solidFill>
                <a:ea typeface="Calibri" panose="020F0502020204030204" pitchFamily="34" charset="0"/>
                <a:cs typeface="Times New Roman" panose="02020603050405020304" pitchFamily="18" charset="0"/>
              </a:rPr>
              <a:t>, 2019 USRDS Annual Data Report</a:t>
            </a:r>
          </a:p>
          <a:p>
            <a:pPr>
              <a:lnSpc>
                <a:spcPct val="107000"/>
              </a:lnSpc>
              <a:defRPr/>
            </a:pPr>
            <a:r>
              <a:rPr lang="en-US" sz="1000" dirty="0"/>
              <a:t>‘ – ’ : data not reported/unavailable</a:t>
            </a:r>
          </a:p>
        </p:txBody>
      </p:sp>
      <p:sp>
        <p:nvSpPr>
          <p:cNvPr id="10" name="Rectangle 9">
            <a:extLst>
              <a:ext uri="{FF2B5EF4-FFF2-40B4-BE49-F238E27FC236}">
                <a16:creationId xmlns:a16="http://schemas.microsoft.com/office/drawing/2014/main" id="{E01FF516-A467-74E9-5460-31277E72C57F}"/>
              </a:ext>
            </a:extLst>
          </p:cNvPr>
          <p:cNvSpPr/>
          <p:nvPr/>
        </p:nvSpPr>
        <p:spPr>
          <a:xfrm>
            <a:off x="596791" y="4885678"/>
            <a:ext cx="2843339"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ea typeface="+mn-ea"/>
                <a:cs typeface="+mn-cs"/>
              </a:rPr>
              <a:t>Treated</a:t>
            </a:r>
            <a:r>
              <a:rPr kumimoji="0" lang="en-US" sz="1100" b="0" i="0" u="none" strike="noStrike" kern="1200" cap="none" spc="0" normalizeH="0" noProof="0" dirty="0">
                <a:ln>
                  <a:noFill/>
                </a:ln>
                <a:solidFill>
                  <a:prstClr val="black"/>
                </a:solidFill>
                <a:effectLst/>
                <a:uLnTx/>
                <a:uFillTx/>
                <a:ea typeface="+mn-ea"/>
                <a:cs typeface="+mn-cs"/>
              </a:rPr>
              <a:t> </a:t>
            </a:r>
            <a:r>
              <a:rPr lang="en-US" sz="1100" dirty="0">
                <a:solidFill>
                  <a:prstClr val="black"/>
                </a:solidFill>
              </a:rPr>
              <a:t>kidney failure</a:t>
            </a:r>
            <a:r>
              <a:rPr kumimoji="0" lang="en-US" sz="1100" b="0" i="0" u="none" strike="noStrike" kern="1200" cap="none" spc="0" normalizeH="0" noProof="0" dirty="0">
                <a:ln>
                  <a:noFill/>
                </a:ln>
                <a:solidFill>
                  <a:prstClr val="black"/>
                </a:solidFill>
                <a:effectLst/>
                <a:uLnTx/>
                <a:uFillTx/>
                <a:ea typeface="+mn-ea"/>
                <a:cs typeface="+mn-cs"/>
              </a:rPr>
              <a:t>: all dialysis + transplant</a:t>
            </a:r>
            <a:endParaRPr kumimoji="0" lang="en-US" sz="1100" b="0" i="0" u="none" strike="noStrike" kern="1200" cap="none" spc="0" normalizeH="0" baseline="0" noProof="0" dirty="0">
              <a:ln>
                <a:noFill/>
              </a:ln>
              <a:solidFill>
                <a:prstClr val="black"/>
              </a:solidFill>
              <a:effectLst/>
              <a:uLnTx/>
              <a:uFillTx/>
              <a:ea typeface="+mn-ea"/>
              <a:cs typeface="+mn-cs"/>
            </a:endParaRPr>
          </a:p>
        </p:txBody>
      </p:sp>
      <p:sp>
        <p:nvSpPr>
          <p:cNvPr id="12" name="Title 11">
            <a:extLst>
              <a:ext uri="{FF2B5EF4-FFF2-40B4-BE49-F238E27FC236}">
                <a16:creationId xmlns:a16="http://schemas.microsoft.com/office/drawing/2014/main" id="{645018F3-DF8E-3936-710A-DFAD85EA8DFE}"/>
              </a:ext>
            </a:extLst>
          </p:cNvPr>
          <p:cNvSpPr>
            <a:spLocks noGrp="1"/>
          </p:cNvSpPr>
          <p:nvPr>
            <p:ph type="title"/>
          </p:nvPr>
        </p:nvSpPr>
        <p:spPr/>
        <p:txBody>
          <a:bodyPr>
            <a:normAutofit/>
          </a:bodyPr>
          <a:lstStyle/>
          <a:p>
            <a:r>
              <a:rPr lang="es-ES" dirty="0" err="1"/>
              <a:t>Burden</a:t>
            </a:r>
            <a:r>
              <a:rPr lang="es-ES" dirty="0"/>
              <a:t> </a:t>
            </a:r>
            <a:r>
              <a:rPr lang="es-ES" dirty="0" err="1"/>
              <a:t>of</a:t>
            </a:r>
            <a:r>
              <a:rPr lang="es-ES" dirty="0"/>
              <a:t> </a:t>
            </a:r>
            <a:r>
              <a:rPr lang="es-ES" dirty="0" err="1"/>
              <a:t>kidney</a:t>
            </a:r>
            <a:r>
              <a:rPr lang="es-ES" dirty="0"/>
              <a:t> </a:t>
            </a:r>
            <a:r>
              <a:rPr lang="es-ES" dirty="0" err="1"/>
              <a:t>failure</a:t>
            </a:r>
            <a:r>
              <a:rPr lang="es-ES" dirty="0"/>
              <a:t> </a:t>
            </a:r>
            <a:endParaRPr lang="en-BE" dirty="0"/>
          </a:p>
        </p:txBody>
      </p:sp>
      <p:sp>
        <p:nvSpPr>
          <p:cNvPr id="2" name="Date Placeholder 3">
            <a:extLst>
              <a:ext uri="{FF2B5EF4-FFF2-40B4-BE49-F238E27FC236}">
                <a16:creationId xmlns:a16="http://schemas.microsoft.com/office/drawing/2014/main" id="{C032E4DB-5F77-506E-BDDA-70168B7868E3}"/>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FB5BE6F1-6A5B-161F-A773-4661EEADEDFE}"/>
              </a:ext>
            </a:extLst>
          </p:cNvPr>
          <p:cNvSpPr>
            <a:spLocks noGrp="1"/>
          </p:cNvSpPr>
          <p:nvPr>
            <p:ph type="ftr" sz="quarter" idx="3"/>
          </p:nvPr>
        </p:nvSpPr>
        <p:spPr/>
        <p:txBody>
          <a:bodyPr/>
          <a:lstStyle/>
          <a:p>
            <a:r>
              <a:rPr lang="en-US"/>
              <a:t>International Society of Nephrology</a:t>
            </a:r>
          </a:p>
        </p:txBody>
      </p:sp>
      <p:sp>
        <p:nvSpPr>
          <p:cNvPr id="4" name="Slide Number Placeholder 5">
            <a:extLst>
              <a:ext uri="{FF2B5EF4-FFF2-40B4-BE49-F238E27FC236}">
                <a16:creationId xmlns:a16="http://schemas.microsoft.com/office/drawing/2014/main" id="{95522A3D-CB80-3308-A447-030BA777D19B}"/>
              </a:ext>
            </a:extLst>
          </p:cNvPr>
          <p:cNvSpPr>
            <a:spLocks noGrp="1"/>
          </p:cNvSpPr>
          <p:nvPr>
            <p:ph type="sldNum" sz="quarter" idx="4"/>
          </p:nvPr>
        </p:nvSpPr>
        <p:spPr/>
        <p:txBody>
          <a:bodyPr/>
          <a:lstStyle/>
          <a:p>
            <a:fld id="{4A9CEFBC-9863-BD47-BA2B-008170C231CB}" type="slidenum">
              <a:rPr lang="en-US" smtClean="0"/>
              <a:pPr/>
              <a:t>14</a:t>
            </a:fld>
            <a:endParaRPr lang="en-US" dirty="0"/>
          </a:p>
        </p:txBody>
      </p:sp>
    </p:spTree>
    <p:extLst>
      <p:ext uri="{BB962C8B-B14F-4D97-AF65-F5344CB8AC3E}">
        <p14:creationId xmlns:p14="http://schemas.microsoft.com/office/powerpoint/2010/main" val="358768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A9374E0-B991-71AB-FDC0-0FE2E94C6451}"/>
              </a:ext>
            </a:extLst>
          </p:cNvPr>
          <p:cNvPicPr>
            <a:picLocks noChangeAspect="1"/>
          </p:cNvPicPr>
          <p:nvPr/>
        </p:nvPicPr>
        <p:blipFill>
          <a:blip r:embed="rId2"/>
          <a:stretch>
            <a:fillRect/>
          </a:stretch>
        </p:blipFill>
        <p:spPr>
          <a:xfrm>
            <a:off x="138389" y="4740593"/>
            <a:ext cx="3891280" cy="105043"/>
          </a:xfrm>
          <a:prstGeom prst="rect">
            <a:avLst/>
          </a:prstGeom>
        </p:spPr>
      </p:pic>
      <p:pic>
        <p:nvPicPr>
          <p:cNvPr id="12" name="Picture 11">
            <a:extLst>
              <a:ext uri="{FF2B5EF4-FFF2-40B4-BE49-F238E27FC236}">
                <a16:creationId xmlns:a16="http://schemas.microsoft.com/office/drawing/2014/main" id="{175A6FC4-94F4-421A-F0D7-DE1C7E1323A3}"/>
              </a:ext>
            </a:extLst>
          </p:cNvPr>
          <p:cNvPicPr>
            <a:picLocks noChangeAspect="1"/>
          </p:cNvPicPr>
          <p:nvPr/>
        </p:nvPicPr>
        <p:blipFill>
          <a:blip r:embed="rId3"/>
          <a:stretch>
            <a:fillRect/>
          </a:stretch>
        </p:blipFill>
        <p:spPr>
          <a:xfrm>
            <a:off x="586990" y="2179177"/>
            <a:ext cx="2994079" cy="238349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139716176"/>
              </p:ext>
            </p:extLst>
          </p:nvPr>
        </p:nvGraphicFramePr>
        <p:xfrm>
          <a:off x="4209892" y="1705364"/>
          <a:ext cx="7543800" cy="3592830"/>
        </p:xfrm>
        <a:graphic>
          <a:graphicData uri="http://schemas.openxmlformats.org/drawingml/2006/table">
            <a:tbl>
              <a:tblPr firstRow="1" firstCol="1" bandRow="1">
                <a:tableStyleId>{F5AB1C69-6EDB-4FF4-983F-18BD219EF322}</a:tableStyleId>
              </a:tblPr>
              <a:tblGrid>
                <a:gridCol w="1584325">
                  <a:extLst>
                    <a:ext uri="{9D8B030D-6E8A-4147-A177-3AD203B41FA5}">
                      <a16:colId xmlns:a16="http://schemas.microsoft.com/office/drawing/2014/main" val="4241754395"/>
                    </a:ext>
                  </a:extLst>
                </a:gridCol>
                <a:gridCol w="1191895">
                  <a:extLst>
                    <a:ext uri="{9D8B030D-6E8A-4147-A177-3AD203B41FA5}">
                      <a16:colId xmlns:a16="http://schemas.microsoft.com/office/drawing/2014/main" val="1886737296"/>
                    </a:ext>
                  </a:extLst>
                </a:gridCol>
                <a:gridCol w="1191895">
                  <a:extLst>
                    <a:ext uri="{9D8B030D-6E8A-4147-A177-3AD203B41FA5}">
                      <a16:colId xmlns:a16="http://schemas.microsoft.com/office/drawing/2014/main" val="3755916681"/>
                    </a:ext>
                  </a:extLst>
                </a:gridCol>
                <a:gridCol w="1191895">
                  <a:extLst>
                    <a:ext uri="{9D8B030D-6E8A-4147-A177-3AD203B41FA5}">
                      <a16:colId xmlns:a16="http://schemas.microsoft.com/office/drawing/2014/main" val="2940265434"/>
                    </a:ext>
                  </a:extLst>
                </a:gridCol>
                <a:gridCol w="1191895">
                  <a:extLst>
                    <a:ext uri="{9D8B030D-6E8A-4147-A177-3AD203B41FA5}">
                      <a16:colId xmlns:a16="http://schemas.microsoft.com/office/drawing/2014/main" val="2506757960"/>
                    </a:ext>
                  </a:extLst>
                </a:gridCol>
                <a:gridCol w="1191895">
                  <a:extLst>
                    <a:ext uri="{9D8B030D-6E8A-4147-A177-3AD203B41FA5}">
                      <a16:colId xmlns:a16="http://schemas.microsoft.com/office/drawing/2014/main" val="2932311340"/>
                    </a:ext>
                  </a:extLst>
                </a:gridCol>
              </a:tblGrid>
              <a:tr h="181610">
                <a:tc rowSpan="2">
                  <a:txBody>
                    <a:bodyPr/>
                    <a:lstStyle/>
                    <a:p>
                      <a:pPr marL="0" marR="0" algn="ctr">
                        <a:lnSpc>
                          <a:spcPct val="106000"/>
                        </a:lnSpc>
                        <a:spcBef>
                          <a:spcPts val="0"/>
                        </a:spcBef>
                        <a:spcAft>
                          <a:spcPts val="0"/>
                        </a:spcAft>
                      </a:pPr>
                      <a:r>
                        <a:rPr lang="en-US" sz="1000" b="1" kern="1200" dirty="0">
                          <a:solidFill>
                            <a:srgbClr val="FFFFFF"/>
                          </a:solidFill>
                          <a:effectLst/>
                        </a:rPr>
                        <a:t>Country </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gridSpan="5">
                  <a:txBody>
                    <a:bodyPr/>
                    <a:lstStyle/>
                    <a:p>
                      <a:pPr marL="0" marR="0" algn="ctr">
                        <a:lnSpc>
                          <a:spcPct val="106000"/>
                        </a:lnSpc>
                        <a:spcBef>
                          <a:spcPts val="0"/>
                        </a:spcBef>
                        <a:spcAft>
                          <a:spcPts val="0"/>
                        </a:spcAft>
                      </a:pPr>
                      <a:r>
                        <a:rPr lang="en-US" sz="1000" b="1" kern="1200" dirty="0">
                          <a:solidFill>
                            <a:srgbClr val="404040"/>
                          </a:solidFill>
                          <a:effectLst/>
                        </a:rPr>
                        <a:t>Kidney transplantation</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73187928"/>
                  </a:ext>
                </a:extLst>
              </a:tr>
              <a:tr h="439420">
                <a:tc vMerge="1">
                  <a:txBody>
                    <a:bodyPr/>
                    <a:lstStyle/>
                    <a:p>
                      <a:endParaRPr lang="en-GB"/>
                    </a:p>
                  </a:txBody>
                  <a:tcPr/>
                </a:tc>
                <a:tc>
                  <a:txBody>
                    <a:bodyPr/>
                    <a:lstStyle/>
                    <a:p>
                      <a:pPr marL="0" marR="0" algn="ctr">
                        <a:lnSpc>
                          <a:spcPct val="106000"/>
                        </a:lnSpc>
                        <a:spcBef>
                          <a:spcPts val="0"/>
                        </a:spcBef>
                        <a:spcAft>
                          <a:spcPts val="0"/>
                        </a:spcAft>
                      </a:pPr>
                      <a:r>
                        <a:rPr lang="en-US" sz="1000" kern="1200">
                          <a:solidFill>
                            <a:srgbClr val="404040"/>
                          </a:solidFill>
                          <a:effectLst/>
                        </a:rPr>
                        <a:t>Incidence overall</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algn="ctr">
                        <a:lnSpc>
                          <a:spcPct val="106000"/>
                        </a:lnSpc>
                        <a:spcBef>
                          <a:spcPts val="0"/>
                        </a:spcBef>
                        <a:spcAft>
                          <a:spcPts val="0"/>
                        </a:spcAft>
                      </a:pPr>
                      <a:r>
                        <a:rPr lang="en-US" sz="1000" kern="1200">
                          <a:solidFill>
                            <a:srgbClr val="404040"/>
                          </a:solidFill>
                          <a:effectLst/>
                        </a:rPr>
                        <a:t>Prevalence overall</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algn="ctr">
                        <a:lnSpc>
                          <a:spcPct val="106000"/>
                        </a:lnSpc>
                        <a:spcBef>
                          <a:spcPts val="0"/>
                        </a:spcBef>
                        <a:spcAft>
                          <a:spcPts val="0"/>
                        </a:spcAft>
                      </a:pPr>
                      <a:r>
                        <a:rPr lang="en-US" sz="1000" kern="1200">
                          <a:solidFill>
                            <a:srgbClr val="404040"/>
                          </a:solidFill>
                          <a:effectLst/>
                        </a:rPr>
                        <a:t>Incidence of deceased donor</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algn="ctr">
                        <a:lnSpc>
                          <a:spcPct val="106000"/>
                        </a:lnSpc>
                        <a:spcBef>
                          <a:spcPts val="0"/>
                        </a:spcBef>
                        <a:spcAft>
                          <a:spcPts val="0"/>
                        </a:spcAft>
                      </a:pPr>
                      <a:r>
                        <a:rPr lang="en-US" sz="1000" kern="1200" dirty="0">
                          <a:solidFill>
                            <a:srgbClr val="404040"/>
                          </a:solidFill>
                          <a:effectLst/>
                        </a:rPr>
                        <a:t>Incidence of living donor</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algn="ctr">
                        <a:lnSpc>
                          <a:spcPct val="106000"/>
                        </a:lnSpc>
                        <a:spcBef>
                          <a:spcPts val="0"/>
                        </a:spcBef>
                        <a:spcAft>
                          <a:spcPts val="0"/>
                        </a:spcAft>
                      </a:pPr>
                      <a:r>
                        <a:rPr lang="en-US" sz="1000" kern="1200">
                          <a:solidFill>
                            <a:srgbClr val="404040"/>
                          </a:solidFill>
                          <a:effectLst/>
                        </a:rPr>
                        <a:t>Incidence of pre-emptive</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4266343677"/>
                  </a:ext>
                </a:extLst>
              </a:tr>
              <a:tr h="228600">
                <a:tc>
                  <a:txBody>
                    <a:bodyPr/>
                    <a:lstStyle/>
                    <a:p>
                      <a:pPr marL="0" marR="0">
                        <a:lnSpc>
                          <a:spcPct val="106000"/>
                        </a:lnSpc>
                        <a:spcBef>
                          <a:spcPts val="0"/>
                        </a:spcBef>
                        <a:spcAft>
                          <a:spcPts val="0"/>
                        </a:spcAft>
                      </a:pPr>
                      <a:r>
                        <a:rPr lang="en-US" sz="1000" b="1" kern="1200" dirty="0">
                          <a:solidFill>
                            <a:srgbClr val="404040"/>
                          </a:solidFill>
                          <a:effectLst/>
                        </a:rPr>
                        <a:t>Bahrain</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52.7</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814172222"/>
                  </a:ext>
                </a:extLst>
              </a:tr>
              <a:tr h="228600">
                <a:tc>
                  <a:txBody>
                    <a:bodyPr/>
                    <a:lstStyle/>
                    <a:p>
                      <a:pPr marL="0" marR="0">
                        <a:lnSpc>
                          <a:spcPct val="106000"/>
                        </a:lnSpc>
                        <a:spcBef>
                          <a:spcPts val="0"/>
                        </a:spcBef>
                        <a:spcAft>
                          <a:spcPts val="0"/>
                        </a:spcAft>
                      </a:pPr>
                      <a:r>
                        <a:rPr lang="en-US" sz="1000" b="1" kern="1200">
                          <a:solidFill>
                            <a:srgbClr val="404040"/>
                          </a:solidFill>
                          <a:effectLst/>
                        </a:rPr>
                        <a:t>Iran, Islamic Rep.</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14.76</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311</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9.76</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5</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614314402"/>
                  </a:ext>
                </a:extLst>
              </a:tr>
              <a:tr h="228600">
                <a:tc>
                  <a:txBody>
                    <a:bodyPr/>
                    <a:lstStyle/>
                    <a:p>
                      <a:pPr marL="0" marR="0">
                        <a:lnSpc>
                          <a:spcPct val="106000"/>
                        </a:lnSpc>
                        <a:spcBef>
                          <a:spcPts val="0"/>
                        </a:spcBef>
                        <a:spcAft>
                          <a:spcPts val="0"/>
                        </a:spcAft>
                      </a:pPr>
                      <a:r>
                        <a:rPr lang="en-US" sz="1000" b="1" kern="1200">
                          <a:solidFill>
                            <a:srgbClr val="404040"/>
                          </a:solidFill>
                          <a:effectLst/>
                        </a:rPr>
                        <a:t>Iraq</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106</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165193087"/>
                  </a:ext>
                </a:extLst>
              </a:tr>
              <a:tr h="228600">
                <a:tc>
                  <a:txBody>
                    <a:bodyPr/>
                    <a:lstStyle/>
                    <a:p>
                      <a:pPr marL="0" marR="0">
                        <a:lnSpc>
                          <a:spcPct val="106000"/>
                        </a:lnSpc>
                        <a:spcBef>
                          <a:spcPts val="0"/>
                        </a:spcBef>
                        <a:spcAft>
                          <a:spcPts val="0"/>
                        </a:spcAft>
                      </a:pPr>
                      <a:r>
                        <a:rPr lang="en-US" sz="1000" b="1" kern="1200" dirty="0">
                          <a:solidFill>
                            <a:srgbClr val="404040"/>
                          </a:solidFill>
                          <a:effectLst/>
                        </a:rPr>
                        <a:t>Jordan</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10</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0.1</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9.9</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56535466"/>
                  </a:ext>
                </a:extLst>
              </a:tr>
              <a:tr h="228600">
                <a:tc>
                  <a:txBody>
                    <a:bodyPr/>
                    <a:lstStyle/>
                    <a:p>
                      <a:pPr marL="0" marR="0">
                        <a:lnSpc>
                          <a:spcPct val="106000"/>
                        </a:lnSpc>
                        <a:spcBef>
                          <a:spcPts val="0"/>
                        </a:spcBef>
                        <a:spcAft>
                          <a:spcPts val="0"/>
                        </a:spcAft>
                      </a:pPr>
                      <a:r>
                        <a:rPr lang="en-US" sz="1000" b="1" kern="1200">
                          <a:solidFill>
                            <a:srgbClr val="404040"/>
                          </a:solidFill>
                          <a:effectLst/>
                        </a:rPr>
                        <a:t>Kuwait</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20.23</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402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9.07</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11.16</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268784910"/>
                  </a:ext>
                </a:extLst>
              </a:tr>
              <a:tr h="228600">
                <a:tc>
                  <a:txBody>
                    <a:bodyPr/>
                    <a:lstStyle/>
                    <a:p>
                      <a:pPr marL="0" marR="0">
                        <a:lnSpc>
                          <a:spcPct val="106000"/>
                        </a:lnSpc>
                        <a:spcBef>
                          <a:spcPts val="0"/>
                        </a:spcBef>
                        <a:spcAft>
                          <a:spcPts val="0"/>
                        </a:spcAft>
                      </a:pPr>
                      <a:r>
                        <a:rPr lang="en-US" sz="1000" b="1" kern="1200">
                          <a:solidFill>
                            <a:srgbClr val="404040"/>
                          </a:solidFill>
                          <a:effectLst/>
                        </a:rPr>
                        <a:t>Lebanon</a:t>
                      </a:r>
                      <a:endParaRPr lang="en-GB" sz="100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12.88</a:t>
                      </a:r>
                      <a:endParaRPr lang="en-CA" sz="1000" b="0" i="0" u="none" strike="noStrike">
                        <a:solidFill>
                          <a:srgbClr val="000000"/>
                        </a:solidFill>
                        <a:effectLst/>
                        <a:latin typeface="+mn-lt"/>
                      </a:endParaRPr>
                    </a:p>
                  </a:txBody>
                  <a:tcPr marL="4763" marR="4763" marT="4763" marB="0" anchor="ctr"/>
                </a:tc>
                <a:tc>
                  <a:txBody>
                    <a:bodyPr/>
                    <a:lstStyle/>
                    <a:p>
                      <a:pPr algn="ctr" fontAlgn="b"/>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1.02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11.86</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848946331"/>
                  </a:ext>
                </a:extLst>
              </a:tr>
              <a:tr h="228600">
                <a:tc>
                  <a:txBody>
                    <a:bodyPr/>
                    <a:lstStyle/>
                    <a:p>
                      <a:pPr marL="0" marR="0">
                        <a:lnSpc>
                          <a:spcPct val="106000"/>
                        </a:lnSpc>
                        <a:spcBef>
                          <a:spcPts val="0"/>
                        </a:spcBef>
                        <a:spcAft>
                          <a:spcPts val="0"/>
                        </a:spcAft>
                      </a:pPr>
                      <a:r>
                        <a:rPr lang="en-US" sz="1000" b="1" kern="1200" dirty="0">
                          <a:solidFill>
                            <a:srgbClr val="404040"/>
                          </a:solidFill>
                          <a:effectLst/>
                        </a:rPr>
                        <a:t>Oman</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2.22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279</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2.22</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518917294"/>
                  </a:ext>
                </a:extLst>
              </a:tr>
              <a:tr h="228600">
                <a:tc>
                  <a:txBody>
                    <a:bodyPr/>
                    <a:lstStyle/>
                    <a:p>
                      <a:pPr marL="0" marR="0">
                        <a:lnSpc>
                          <a:spcPct val="106000"/>
                        </a:lnSpc>
                        <a:spcBef>
                          <a:spcPts val="0"/>
                        </a:spcBef>
                        <a:spcAft>
                          <a:spcPts val="0"/>
                        </a:spcAft>
                      </a:pPr>
                      <a:r>
                        <a:rPr lang="en-US" sz="1000" b="1" kern="1200" dirty="0">
                          <a:solidFill>
                            <a:srgbClr val="404040"/>
                          </a:solidFill>
                          <a:effectLst/>
                        </a:rPr>
                        <a:t>Qatar</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16.55</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279</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5.86</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10.69</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963624263"/>
                  </a:ext>
                </a:extLst>
              </a:tr>
              <a:tr h="228600">
                <a:tc>
                  <a:txBody>
                    <a:bodyPr/>
                    <a:lstStyle/>
                    <a:p>
                      <a:pPr marL="0" marR="0">
                        <a:lnSpc>
                          <a:spcPct val="106000"/>
                        </a:lnSpc>
                        <a:spcBef>
                          <a:spcPts val="0"/>
                        </a:spcBef>
                        <a:spcAft>
                          <a:spcPts val="0"/>
                        </a:spcAft>
                      </a:pPr>
                      <a:r>
                        <a:rPr lang="en-US" sz="1000" b="1" kern="1200" dirty="0">
                          <a:solidFill>
                            <a:srgbClr val="404040"/>
                          </a:solidFill>
                          <a:effectLst/>
                        </a:rPr>
                        <a:t>Saudi Arabia</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29.58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269</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2.58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27</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696640868"/>
                  </a:ext>
                </a:extLst>
              </a:tr>
              <a:tr h="228600">
                <a:tc>
                  <a:txBody>
                    <a:bodyPr/>
                    <a:lstStyle/>
                    <a:p>
                      <a:pPr marL="0" marR="0">
                        <a:lnSpc>
                          <a:spcPct val="106000"/>
                        </a:lnSpc>
                        <a:spcBef>
                          <a:spcPts val="0"/>
                        </a:spcBef>
                        <a:spcAft>
                          <a:spcPts val="0"/>
                        </a:spcAft>
                      </a:pPr>
                      <a:r>
                        <a:rPr lang="en-US" sz="1000" b="1" kern="1200" dirty="0">
                          <a:solidFill>
                            <a:srgbClr val="404040"/>
                          </a:solidFill>
                          <a:effectLst/>
                        </a:rPr>
                        <a:t>Syrian Arab Republic</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17.21</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0</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17.21</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559382759"/>
                  </a:ext>
                </a:extLst>
              </a:tr>
              <a:tr h="228600">
                <a:tc>
                  <a:txBody>
                    <a:bodyPr/>
                    <a:lstStyle/>
                    <a:p>
                      <a:pPr marL="0" marR="0">
                        <a:lnSpc>
                          <a:spcPct val="106000"/>
                        </a:lnSpc>
                        <a:spcBef>
                          <a:spcPts val="0"/>
                        </a:spcBef>
                        <a:spcAft>
                          <a:spcPts val="0"/>
                        </a:spcAft>
                      </a:pPr>
                      <a:r>
                        <a:rPr lang="en-US" sz="1000" b="1" kern="1200" dirty="0">
                          <a:solidFill>
                            <a:srgbClr val="404040"/>
                          </a:solidFill>
                          <a:effectLst/>
                        </a:rPr>
                        <a:t>United Arab Emirates</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13</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6.6</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6.4</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192798596"/>
                  </a:ext>
                </a:extLst>
              </a:tr>
              <a:tr h="228600">
                <a:tc>
                  <a:txBody>
                    <a:bodyPr/>
                    <a:lstStyle/>
                    <a:p>
                      <a:pPr marL="0" marR="0">
                        <a:lnSpc>
                          <a:spcPct val="106000"/>
                        </a:lnSpc>
                        <a:spcBef>
                          <a:spcPts val="0"/>
                        </a:spcBef>
                        <a:spcAft>
                          <a:spcPts val="0"/>
                        </a:spcAft>
                      </a:pPr>
                      <a:r>
                        <a:rPr lang="en-US" sz="1000" b="1" kern="1200" dirty="0">
                          <a:solidFill>
                            <a:srgbClr val="404040"/>
                          </a:solidFill>
                          <a:effectLst/>
                        </a:rPr>
                        <a:t>West Bank and Gaza</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680499002"/>
                  </a:ext>
                </a:extLst>
              </a:tr>
              <a:tr h="228600">
                <a:tc>
                  <a:txBody>
                    <a:bodyPr/>
                    <a:lstStyle/>
                    <a:p>
                      <a:pPr marL="0" marR="0">
                        <a:lnSpc>
                          <a:spcPct val="106000"/>
                        </a:lnSpc>
                        <a:spcBef>
                          <a:spcPts val="0"/>
                        </a:spcBef>
                        <a:spcAft>
                          <a:spcPts val="0"/>
                        </a:spcAft>
                      </a:pPr>
                      <a:r>
                        <a:rPr lang="en-GB" sz="1000" b="1" kern="1200" dirty="0">
                          <a:solidFill>
                            <a:srgbClr val="404040"/>
                          </a:solidFill>
                          <a:effectLst/>
                        </a:rPr>
                        <a:t>Yemen</a:t>
                      </a:r>
                      <a:endParaRPr lang="en-GB" sz="1000" b="1" kern="1200" dirty="0">
                        <a:solidFill>
                          <a:srgbClr val="404040"/>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52.7</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915745598"/>
                  </a:ext>
                </a:extLst>
              </a:tr>
            </a:tbl>
          </a:graphicData>
        </a:graphic>
      </p:graphicFrame>
      <p:sp>
        <p:nvSpPr>
          <p:cNvPr id="8" name="Rectangle 7"/>
          <p:cNvSpPr/>
          <p:nvPr/>
        </p:nvSpPr>
        <p:spPr>
          <a:xfrm>
            <a:off x="483675" y="1755979"/>
            <a:ext cx="317031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Incidence of kidney transplantation</a:t>
            </a:r>
          </a:p>
        </p:txBody>
      </p:sp>
      <p:sp>
        <p:nvSpPr>
          <p:cNvPr id="11" name="Rectangle 10"/>
          <p:cNvSpPr/>
          <p:nvPr/>
        </p:nvSpPr>
        <p:spPr>
          <a:xfrm>
            <a:off x="586990" y="2179176"/>
            <a:ext cx="2994079" cy="238349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p:cNvSpPr/>
          <p:nvPr/>
        </p:nvSpPr>
        <p:spPr>
          <a:xfrm>
            <a:off x="5859623" y="1912776"/>
            <a:ext cx="1231642" cy="33698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4B9CA4B-D60A-D090-4AAE-CB7347848B27}"/>
              </a:ext>
            </a:extLst>
          </p:cNvPr>
          <p:cNvSpPr/>
          <p:nvPr/>
        </p:nvSpPr>
        <p:spPr>
          <a:xfrm>
            <a:off x="138388" y="4719059"/>
            <a:ext cx="3891279" cy="12657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453EBB8-D11E-D38E-306E-A9D2E164A8C8}"/>
              </a:ext>
            </a:extLst>
          </p:cNvPr>
          <p:cNvSpPr/>
          <p:nvPr/>
        </p:nvSpPr>
        <p:spPr>
          <a:xfrm>
            <a:off x="4208431" y="5298194"/>
            <a:ext cx="7545261" cy="5863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US" sz="1000" b="0" i="0" u="none" strike="noStrike" kern="120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pmp</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(per million population)</a:t>
            </a:r>
          </a:p>
          <a:p>
            <a:pPr lvl="0">
              <a:lnSpc>
                <a:spcPct val="107000"/>
              </a:lnSpc>
              <a:defRPr/>
            </a:pP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Data source: </a:t>
            </a:r>
            <a:r>
              <a:rPr lang="en-US" sz="1000" dirty="0">
                <a:solidFill>
                  <a:prstClr val="black"/>
                </a:solidFill>
                <a:ea typeface="Calibri" panose="020F0502020204030204" pitchFamily="34" charset="0"/>
                <a:cs typeface="Times New Roman" panose="02020603050405020304" pitchFamily="18" charset="0"/>
              </a:rPr>
              <a:t>GODT database (</a:t>
            </a:r>
            <a:r>
              <a:rPr lang="en-US" sz="1000" dirty="0">
                <a:hlinkClick r:id="rId4"/>
              </a:rPr>
              <a:t>http://www.transplant-observatory.org/data-charts-and-tables/</a:t>
            </a:r>
            <a:r>
              <a:rPr lang="en-US" sz="1000" dirty="0"/>
              <a:t>)</a:t>
            </a:r>
            <a:r>
              <a:rPr lang="en-US" sz="1000" dirty="0">
                <a:solidFill>
                  <a:prstClr val="black"/>
                </a:solidFill>
                <a:ea typeface="Calibri" panose="020F0502020204030204" pitchFamily="34" charset="0"/>
                <a:cs typeface="Times New Roman" panose="02020603050405020304" pitchFamily="18" charset="0"/>
              </a:rPr>
              <a:t>, 2019 USRDS Annual Data Report</a:t>
            </a:r>
          </a:p>
          <a:p>
            <a:pPr>
              <a:lnSpc>
                <a:spcPct val="107000"/>
              </a:lnSpc>
              <a:defRPr/>
            </a:pPr>
            <a:r>
              <a:rPr lang="en-US" sz="1000" dirty="0">
                <a:solidFill>
                  <a:prstClr val="black"/>
                </a:solidFill>
                <a:ea typeface="Calibri" panose="020F0502020204030204" pitchFamily="34" charset="0"/>
                <a:cs typeface="Times New Roman" panose="02020603050405020304" pitchFamily="18" charset="0"/>
              </a:rPr>
              <a:t> </a:t>
            </a:r>
            <a:r>
              <a:rPr lang="en-US" sz="1000" dirty="0"/>
              <a:t>‘ – ’ : data not reported/unavailable</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p>
        </p:txBody>
      </p:sp>
      <p:sp>
        <p:nvSpPr>
          <p:cNvPr id="7" name="Title 6">
            <a:extLst>
              <a:ext uri="{FF2B5EF4-FFF2-40B4-BE49-F238E27FC236}">
                <a16:creationId xmlns:a16="http://schemas.microsoft.com/office/drawing/2014/main" id="{EA119812-9F85-D545-BA5D-F3C15F659949}"/>
              </a:ext>
            </a:extLst>
          </p:cNvPr>
          <p:cNvSpPr>
            <a:spLocks noGrp="1"/>
          </p:cNvSpPr>
          <p:nvPr>
            <p:ph type="title"/>
          </p:nvPr>
        </p:nvSpPr>
        <p:spPr/>
        <p:txBody>
          <a:bodyPr>
            <a:normAutofit/>
          </a:bodyPr>
          <a:lstStyle/>
          <a:p>
            <a:r>
              <a:rPr lang="es-ES" dirty="0" err="1"/>
              <a:t>Burden</a:t>
            </a:r>
            <a:r>
              <a:rPr lang="es-ES" dirty="0"/>
              <a:t> </a:t>
            </a:r>
            <a:r>
              <a:rPr lang="es-ES" dirty="0" err="1"/>
              <a:t>of</a:t>
            </a:r>
            <a:r>
              <a:rPr lang="es-ES" dirty="0"/>
              <a:t> </a:t>
            </a:r>
            <a:r>
              <a:rPr lang="es-ES" dirty="0" err="1"/>
              <a:t>kidney</a:t>
            </a:r>
            <a:r>
              <a:rPr lang="es-ES" dirty="0"/>
              <a:t> </a:t>
            </a:r>
            <a:r>
              <a:rPr lang="es-ES" dirty="0" err="1"/>
              <a:t>failure</a:t>
            </a:r>
            <a:r>
              <a:rPr lang="es-ES" dirty="0"/>
              <a:t> (</a:t>
            </a:r>
            <a:r>
              <a:rPr lang="es-ES" dirty="0" err="1"/>
              <a:t>cont’d</a:t>
            </a:r>
            <a:r>
              <a:rPr lang="es-ES" dirty="0"/>
              <a:t>) </a:t>
            </a:r>
            <a:endParaRPr lang="en-BE" dirty="0"/>
          </a:p>
        </p:txBody>
      </p:sp>
      <p:sp>
        <p:nvSpPr>
          <p:cNvPr id="2" name="Date Placeholder 3">
            <a:extLst>
              <a:ext uri="{FF2B5EF4-FFF2-40B4-BE49-F238E27FC236}">
                <a16:creationId xmlns:a16="http://schemas.microsoft.com/office/drawing/2014/main" id="{D5F7AE19-ACD4-8A08-0481-694DEAD1E611}"/>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55334C37-77EB-D459-DAAF-46D90F00F2B8}"/>
              </a:ext>
            </a:extLst>
          </p:cNvPr>
          <p:cNvSpPr>
            <a:spLocks noGrp="1"/>
          </p:cNvSpPr>
          <p:nvPr>
            <p:ph type="ftr" sz="quarter" idx="3"/>
          </p:nvPr>
        </p:nvSpPr>
        <p:spPr/>
        <p:txBody>
          <a:bodyPr/>
          <a:lstStyle/>
          <a:p>
            <a:r>
              <a:rPr lang="en-US"/>
              <a:t>International Society of Nephrology</a:t>
            </a:r>
          </a:p>
        </p:txBody>
      </p:sp>
      <p:sp>
        <p:nvSpPr>
          <p:cNvPr id="4" name="Slide Number Placeholder 5">
            <a:extLst>
              <a:ext uri="{FF2B5EF4-FFF2-40B4-BE49-F238E27FC236}">
                <a16:creationId xmlns:a16="http://schemas.microsoft.com/office/drawing/2014/main" id="{5106E050-A6D9-EE53-233C-C8C9407591EC}"/>
              </a:ext>
            </a:extLst>
          </p:cNvPr>
          <p:cNvSpPr>
            <a:spLocks noGrp="1"/>
          </p:cNvSpPr>
          <p:nvPr>
            <p:ph type="sldNum" sz="quarter" idx="4"/>
          </p:nvPr>
        </p:nvSpPr>
        <p:spPr/>
        <p:txBody>
          <a:bodyPr/>
          <a:lstStyle/>
          <a:p>
            <a:fld id="{4A9CEFBC-9863-BD47-BA2B-008170C231CB}" type="slidenum">
              <a:rPr lang="en-US" smtClean="0"/>
              <a:pPr/>
              <a:t>15</a:t>
            </a:fld>
            <a:endParaRPr lang="en-US" dirty="0"/>
          </a:p>
        </p:txBody>
      </p:sp>
    </p:spTree>
    <p:extLst>
      <p:ext uri="{BB962C8B-B14F-4D97-AF65-F5344CB8AC3E}">
        <p14:creationId xmlns:p14="http://schemas.microsoft.com/office/powerpoint/2010/main" val="100216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88600433"/>
              </p:ext>
            </p:extLst>
          </p:nvPr>
        </p:nvGraphicFramePr>
        <p:xfrm>
          <a:off x="1971675" y="1512903"/>
          <a:ext cx="8305800" cy="3451225"/>
        </p:xfrm>
        <a:graphic>
          <a:graphicData uri="http://schemas.openxmlformats.org/drawingml/2006/table">
            <a:tbl>
              <a:tblPr firstRow="1" firstCol="1" bandRow="1">
                <a:tableStyleId>{F5AB1C69-6EDB-4FF4-983F-18BD219EF322}</a:tableStyleId>
              </a:tblPr>
              <a:tblGrid>
                <a:gridCol w="1530985">
                  <a:extLst>
                    <a:ext uri="{9D8B030D-6E8A-4147-A177-3AD203B41FA5}">
                      <a16:colId xmlns:a16="http://schemas.microsoft.com/office/drawing/2014/main" val="3109856099"/>
                    </a:ext>
                  </a:extLst>
                </a:gridCol>
                <a:gridCol w="1355725">
                  <a:extLst>
                    <a:ext uri="{9D8B030D-6E8A-4147-A177-3AD203B41FA5}">
                      <a16:colId xmlns:a16="http://schemas.microsoft.com/office/drawing/2014/main" val="2351417319"/>
                    </a:ext>
                  </a:extLst>
                </a:gridCol>
                <a:gridCol w="1355090">
                  <a:extLst>
                    <a:ext uri="{9D8B030D-6E8A-4147-A177-3AD203B41FA5}">
                      <a16:colId xmlns:a16="http://schemas.microsoft.com/office/drawing/2014/main" val="4010371339"/>
                    </a:ext>
                  </a:extLst>
                </a:gridCol>
                <a:gridCol w="1355090">
                  <a:extLst>
                    <a:ext uri="{9D8B030D-6E8A-4147-A177-3AD203B41FA5}">
                      <a16:colId xmlns:a16="http://schemas.microsoft.com/office/drawing/2014/main" val="1434383248"/>
                    </a:ext>
                  </a:extLst>
                </a:gridCol>
                <a:gridCol w="1355090">
                  <a:extLst>
                    <a:ext uri="{9D8B030D-6E8A-4147-A177-3AD203B41FA5}">
                      <a16:colId xmlns:a16="http://schemas.microsoft.com/office/drawing/2014/main" val="3526536856"/>
                    </a:ext>
                  </a:extLst>
                </a:gridCol>
                <a:gridCol w="1353820">
                  <a:extLst>
                    <a:ext uri="{9D8B030D-6E8A-4147-A177-3AD203B41FA5}">
                      <a16:colId xmlns:a16="http://schemas.microsoft.com/office/drawing/2014/main" val="655608115"/>
                    </a:ext>
                  </a:extLst>
                </a:gridCol>
              </a:tblGrid>
              <a:tr h="479425">
                <a:tc>
                  <a:txBody>
                    <a:bodyPr/>
                    <a:lstStyle/>
                    <a:p>
                      <a:pPr marL="0" marR="0" algn="ctr">
                        <a:lnSpc>
                          <a:spcPct val="106000"/>
                        </a:lnSpc>
                        <a:spcBef>
                          <a:spcPts val="0"/>
                        </a:spcBef>
                        <a:spcAft>
                          <a:spcPts val="0"/>
                        </a:spcAft>
                      </a:pPr>
                      <a:r>
                        <a:rPr lang="en-US" sz="1000" b="1" kern="1200" dirty="0">
                          <a:solidFill>
                            <a:srgbClr val="FFFFFF"/>
                          </a:solidFill>
                          <a:effectLst/>
                        </a:rPr>
                        <a:t>Country </a:t>
                      </a:r>
                      <a:endParaRPr lang="en-GB" sz="1000" dirty="0">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Hemodialysis</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Peritoneal dialysis</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Kidney Transplant</a:t>
                      </a:r>
                      <a:endParaRPr lang="en-GB" sz="1000" dirty="0">
                        <a:solidFill>
                          <a:schemeClr val="tx1">
                            <a:lumMod val="75000"/>
                            <a:lumOff val="25000"/>
                          </a:schemeClr>
                        </a:solidFill>
                        <a:effectLst/>
                      </a:endParaRPr>
                    </a:p>
                    <a:p>
                      <a:pPr marL="0" marR="0" algn="ctr">
                        <a:lnSpc>
                          <a:spcPct val="106000"/>
                        </a:lnSpc>
                        <a:spcBef>
                          <a:spcPts val="0"/>
                        </a:spcBef>
                        <a:spcAft>
                          <a:spcPts val="0"/>
                        </a:spcAft>
                      </a:pPr>
                      <a:r>
                        <a:rPr lang="en-US" sz="1000" b="1" kern="1200" dirty="0">
                          <a:solidFill>
                            <a:schemeClr val="tx1">
                              <a:lumMod val="75000"/>
                              <a:lumOff val="25000"/>
                            </a:schemeClr>
                          </a:solidFill>
                          <a:effectLst/>
                        </a:rPr>
                        <a:t>(First year)</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Kidney Transplant</a:t>
                      </a:r>
                      <a:endParaRPr lang="en-GB" sz="1000" dirty="0">
                        <a:solidFill>
                          <a:schemeClr val="tx1">
                            <a:lumMod val="75000"/>
                            <a:lumOff val="25000"/>
                          </a:schemeClr>
                        </a:solidFill>
                        <a:effectLst/>
                      </a:endParaRPr>
                    </a:p>
                    <a:p>
                      <a:pPr marL="0" marR="0" algn="ctr">
                        <a:lnSpc>
                          <a:spcPct val="106000"/>
                        </a:lnSpc>
                        <a:spcBef>
                          <a:spcPts val="0"/>
                        </a:spcBef>
                        <a:spcAft>
                          <a:spcPts val="0"/>
                        </a:spcAft>
                      </a:pPr>
                      <a:r>
                        <a:rPr lang="en-US" sz="1000" b="1" kern="1200" dirty="0">
                          <a:solidFill>
                            <a:schemeClr val="tx1">
                              <a:lumMod val="75000"/>
                              <a:lumOff val="25000"/>
                            </a:schemeClr>
                          </a:solidFill>
                          <a:effectLst/>
                        </a:rPr>
                        <a:t>(later years)</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marL="0" marR="0" algn="ctr">
                        <a:lnSpc>
                          <a:spcPct val="106000"/>
                        </a:lnSpc>
                        <a:spcBef>
                          <a:spcPts val="0"/>
                        </a:spcBef>
                        <a:spcAft>
                          <a:spcPts val="0"/>
                        </a:spcAft>
                      </a:pPr>
                      <a:r>
                        <a:rPr lang="en-US" sz="1000" b="1" kern="1200" dirty="0">
                          <a:solidFill>
                            <a:schemeClr val="tx1">
                              <a:lumMod val="75000"/>
                              <a:lumOff val="25000"/>
                            </a:schemeClr>
                          </a:solidFill>
                          <a:effectLst/>
                        </a:rPr>
                        <a:t>HD/PD ratio</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extLst>
                  <a:ext uri="{0D108BD9-81ED-4DB2-BD59-A6C34878D82A}">
                    <a16:rowId xmlns:a16="http://schemas.microsoft.com/office/drawing/2014/main" val="10191798"/>
                  </a:ext>
                </a:extLst>
              </a:tr>
              <a:tr h="228600">
                <a:tc>
                  <a:txBody>
                    <a:bodyPr/>
                    <a:lstStyle/>
                    <a:p>
                      <a:pPr marL="0" marR="0">
                        <a:lnSpc>
                          <a:spcPct val="106000"/>
                        </a:lnSpc>
                        <a:spcBef>
                          <a:spcPts val="0"/>
                        </a:spcBef>
                        <a:spcAft>
                          <a:spcPts val="0"/>
                        </a:spcAft>
                      </a:pPr>
                      <a:r>
                        <a:rPr lang="en-US" sz="1000" b="1" kern="1200" dirty="0">
                          <a:solidFill>
                            <a:schemeClr val="tx1">
                              <a:lumMod val="75000"/>
                              <a:lumOff val="25000"/>
                            </a:schemeClr>
                          </a:solidFill>
                          <a:effectLst/>
                        </a:rPr>
                        <a:t>Bahrain</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831933209"/>
                  </a:ext>
                </a:extLst>
              </a:tr>
              <a:tr h="228600">
                <a:tc>
                  <a:txBody>
                    <a:bodyPr/>
                    <a:lstStyle/>
                    <a:p>
                      <a:pPr marL="0" marR="0">
                        <a:lnSpc>
                          <a:spcPct val="106000"/>
                        </a:lnSpc>
                        <a:spcBef>
                          <a:spcPts val="0"/>
                        </a:spcBef>
                        <a:spcAft>
                          <a:spcPts val="0"/>
                        </a:spcAft>
                      </a:pPr>
                      <a:r>
                        <a:rPr lang="en-US" sz="1000" b="1" kern="1200" dirty="0">
                          <a:solidFill>
                            <a:schemeClr val="tx1">
                              <a:lumMod val="75000"/>
                              <a:lumOff val="25000"/>
                            </a:schemeClr>
                          </a:solidFill>
                          <a:effectLst/>
                        </a:rPr>
                        <a:t>Iran, Islamic Rep.</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dirty="0">
                          <a:solidFill>
                            <a:srgbClr val="000000"/>
                          </a:solidFill>
                          <a:effectLst/>
                        </a:rPr>
                        <a:t>46115.53</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47404.51</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11845.52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0.972809</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848737149"/>
                  </a:ext>
                </a:extLst>
              </a:tr>
              <a:tr h="228600">
                <a:tc>
                  <a:txBody>
                    <a:bodyPr/>
                    <a:lstStyle/>
                    <a:p>
                      <a:pPr marL="0" marR="0">
                        <a:lnSpc>
                          <a:spcPct val="106000"/>
                        </a:lnSpc>
                        <a:spcBef>
                          <a:spcPts val="0"/>
                        </a:spcBef>
                        <a:spcAft>
                          <a:spcPts val="0"/>
                        </a:spcAft>
                      </a:pPr>
                      <a:r>
                        <a:rPr lang="en-US" sz="1000" b="1" kern="1200" dirty="0">
                          <a:solidFill>
                            <a:schemeClr val="tx1">
                              <a:lumMod val="75000"/>
                              <a:lumOff val="25000"/>
                            </a:schemeClr>
                          </a:solidFill>
                          <a:effectLst/>
                        </a:rPr>
                        <a:t>Iraq</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2544829400"/>
                  </a:ext>
                </a:extLst>
              </a:tr>
              <a:tr h="228600">
                <a:tc>
                  <a:txBody>
                    <a:bodyPr/>
                    <a:lstStyle/>
                    <a:p>
                      <a:pPr marL="0" marR="0">
                        <a:lnSpc>
                          <a:spcPct val="106000"/>
                        </a:lnSpc>
                        <a:spcBef>
                          <a:spcPts val="0"/>
                        </a:spcBef>
                        <a:spcAft>
                          <a:spcPts val="0"/>
                        </a:spcAft>
                      </a:pPr>
                      <a:r>
                        <a:rPr lang="en-US" sz="1000" b="1" kern="1200" dirty="0">
                          <a:solidFill>
                            <a:schemeClr val="tx1">
                              <a:lumMod val="75000"/>
                              <a:lumOff val="25000"/>
                            </a:schemeClr>
                          </a:solidFill>
                          <a:effectLst/>
                        </a:rPr>
                        <a:t>Jordan</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367451590"/>
                  </a:ext>
                </a:extLst>
              </a:tr>
              <a:tr h="228600">
                <a:tc>
                  <a:txBody>
                    <a:bodyPr/>
                    <a:lstStyle/>
                    <a:p>
                      <a:pPr marL="0" marR="0">
                        <a:lnSpc>
                          <a:spcPct val="106000"/>
                        </a:lnSpc>
                        <a:spcBef>
                          <a:spcPts val="0"/>
                        </a:spcBef>
                        <a:spcAft>
                          <a:spcPts val="0"/>
                        </a:spcAft>
                      </a:pPr>
                      <a:r>
                        <a:rPr lang="en-US" sz="1000" b="1" kern="1200" dirty="0">
                          <a:solidFill>
                            <a:schemeClr val="tx1">
                              <a:lumMod val="75000"/>
                              <a:lumOff val="25000"/>
                            </a:schemeClr>
                          </a:solidFill>
                          <a:effectLst/>
                        </a:rPr>
                        <a:t>Kuwait</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34481.28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16135.47</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156050.4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16663.28</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2.136986</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4142985022"/>
                  </a:ext>
                </a:extLst>
              </a:tr>
              <a:tr h="228600">
                <a:tc>
                  <a:txBody>
                    <a:bodyPr/>
                    <a:lstStyle/>
                    <a:p>
                      <a:pPr marL="0" marR="0">
                        <a:lnSpc>
                          <a:spcPct val="106000"/>
                        </a:lnSpc>
                        <a:spcBef>
                          <a:spcPts val="0"/>
                        </a:spcBef>
                        <a:spcAft>
                          <a:spcPts val="0"/>
                        </a:spcAft>
                      </a:pPr>
                      <a:r>
                        <a:rPr lang="en-US" sz="1000" b="1" kern="1200" dirty="0">
                          <a:solidFill>
                            <a:schemeClr val="tx1">
                              <a:lumMod val="75000"/>
                              <a:lumOff val="25000"/>
                            </a:schemeClr>
                          </a:solidFill>
                          <a:effectLst/>
                        </a:rPr>
                        <a:t>Lebanon</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13392.09</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904299525"/>
                  </a:ext>
                </a:extLst>
              </a:tr>
              <a:tr h="228600">
                <a:tc>
                  <a:txBody>
                    <a:bodyPr/>
                    <a:lstStyle/>
                    <a:p>
                      <a:pPr marL="0" marR="0">
                        <a:lnSpc>
                          <a:spcPct val="106000"/>
                        </a:lnSpc>
                        <a:spcBef>
                          <a:spcPts val="0"/>
                        </a:spcBef>
                        <a:spcAft>
                          <a:spcPts val="0"/>
                        </a:spcAft>
                      </a:pPr>
                      <a:r>
                        <a:rPr lang="en-US" sz="1000" b="1" kern="1200" dirty="0">
                          <a:solidFill>
                            <a:schemeClr val="tx1">
                              <a:lumMod val="75000"/>
                              <a:lumOff val="25000"/>
                            </a:schemeClr>
                          </a:solidFill>
                          <a:effectLst/>
                        </a:rPr>
                        <a:t>Oman</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65587.37</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109721.2</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0.597764</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4232239408"/>
                  </a:ext>
                </a:extLst>
              </a:tr>
              <a:tr h="228600">
                <a:tc>
                  <a:txBody>
                    <a:bodyPr/>
                    <a:lstStyle/>
                    <a:p>
                      <a:pPr marL="0" marR="0">
                        <a:lnSpc>
                          <a:spcPct val="106000"/>
                        </a:lnSpc>
                        <a:spcBef>
                          <a:spcPts val="0"/>
                        </a:spcBef>
                        <a:spcAft>
                          <a:spcPts val="0"/>
                        </a:spcAft>
                      </a:pPr>
                      <a:r>
                        <a:rPr lang="en-US" sz="1000" b="1" kern="1200" dirty="0">
                          <a:solidFill>
                            <a:schemeClr val="tx1">
                              <a:lumMod val="75000"/>
                              <a:lumOff val="25000"/>
                            </a:schemeClr>
                          </a:solidFill>
                          <a:effectLst/>
                        </a:rPr>
                        <a:t>Qatar</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17970.89</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18185.4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3307.05</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986288450"/>
                  </a:ext>
                </a:extLst>
              </a:tr>
              <a:tr h="228600">
                <a:tc>
                  <a:txBody>
                    <a:bodyPr/>
                    <a:lstStyle/>
                    <a:p>
                      <a:pPr marL="0" marR="0">
                        <a:lnSpc>
                          <a:spcPct val="106000"/>
                        </a:lnSpc>
                        <a:spcBef>
                          <a:spcPts val="0"/>
                        </a:spcBef>
                        <a:spcAft>
                          <a:spcPts val="0"/>
                        </a:spcAft>
                      </a:pPr>
                      <a:r>
                        <a:rPr lang="en-US" sz="1000" b="1" kern="1200" dirty="0">
                          <a:solidFill>
                            <a:schemeClr val="tx1">
                              <a:lumMod val="75000"/>
                              <a:lumOff val="25000"/>
                            </a:schemeClr>
                          </a:solidFill>
                          <a:effectLst/>
                        </a:rPr>
                        <a:t>Saudi Arabia</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476354789"/>
                  </a:ext>
                </a:extLst>
              </a:tr>
              <a:tr h="228600">
                <a:tc>
                  <a:txBody>
                    <a:bodyPr/>
                    <a:lstStyle/>
                    <a:p>
                      <a:pPr marL="0" marR="0">
                        <a:lnSpc>
                          <a:spcPct val="106000"/>
                        </a:lnSpc>
                        <a:spcBef>
                          <a:spcPts val="0"/>
                        </a:spcBef>
                        <a:spcAft>
                          <a:spcPts val="0"/>
                        </a:spcAft>
                      </a:pPr>
                      <a:r>
                        <a:rPr lang="en-US" sz="1000" b="1" kern="1200" dirty="0">
                          <a:solidFill>
                            <a:schemeClr val="tx1">
                              <a:lumMod val="75000"/>
                              <a:lumOff val="25000"/>
                            </a:schemeClr>
                          </a:solidFill>
                          <a:effectLst/>
                        </a:rPr>
                        <a:t>Syrian Arab Republic</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6375</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8950</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4150</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060788605"/>
                  </a:ext>
                </a:extLst>
              </a:tr>
              <a:tr h="228600">
                <a:tc>
                  <a:txBody>
                    <a:bodyPr/>
                    <a:lstStyle/>
                    <a:p>
                      <a:pPr marL="0" marR="0">
                        <a:lnSpc>
                          <a:spcPct val="106000"/>
                        </a:lnSpc>
                        <a:spcBef>
                          <a:spcPts val="0"/>
                        </a:spcBef>
                        <a:spcAft>
                          <a:spcPts val="0"/>
                        </a:spcAft>
                      </a:pPr>
                      <a:r>
                        <a:rPr lang="en-US" sz="1000" b="1" kern="1200" dirty="0">
                          <a:solidFill>
                            <a:schemeClr val="tx1">
                              <a:lumMod val="75000"/>
                              <a:lumOff val="25000"/>
                            </a:schemeClr>
                          </a:solidFill>
                          <a:effectLst/>
                        </a:rPr>
                        <a:t>United Arab Emirates</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846350019"/>
                  </a:ext>
                </a:extLst>
              </a:tr>
              <a:tr h="228600">
                <a:tc>
                  <a:txBody>
                    <a:bodyPr/>
                    <a:lstStyle/>
                    <a:p>
                      <a:pPr marL="0" marR="0">
                        <a:lnSpc>
                          <a:spcPct val="106000"/>
                        </a:lnSpc>
                        <a:spcBef>
                          <a:spcPts val="0"/>
                        </a:spcBef>
                        <a:spcAft>
                          <a:spcPts val="0"/>
                        </a:spcAft>
                      </a:pPr>
                      <a:r>
                        <a:rPr lang="en-US" sz="1000" b="1" kern="1200" dirty="0">
                          <a:solidFill>
                            <a:schemeClr val="tx1">
                              <a:lumMod val="75000"/>
                              <a:lumOff val="25000"/>
                            </a:schemeClr>
                          </a:solidFill>
                          <a:effectLst/>
                        </a:rPr>
                        <a:t>West Bank and Gaza</a:t>
                      </a:r>
                      <a:endParaRPr lang="en-GB" sz="10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5603.21</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7502.99</a:t>
                      </a:r>
                      <a:endParaRPr lang="en-CA" sz="1000" b="0" i="0" u="none" strike="noStrike">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kumimoji="0" lang="en-CA" sz="1000" b="0" u="none" strike="noStrike" kern="1200" cap="none" spc="0" normalizeH="0" baseline="0" noProof="0" dirty="0">
                          <a:ln>
                            <a:noFill/>
                          </a:ln>
                          <a:solidFill>
                            <a:srgbClr val="000000"/>
                          </a:solidFill>
                          <a:effectLst/>
                          <a:uLnTx/>
                          <a:uFillTx/>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0.746797</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641071248"/>
                  </a:ext>
                </a:extLst>
              </a:tr>
              <a:tr h="228600">
                <a:tc>
                  <a:txBody>
                    <a:bodyPr/>
                    <a:lstStyle/>
                    <a:p>
                      <a:pPr marL="0" marR="0">
                        <a:lnSpc>
                          <a:spcPct val="106000"/>
                        </a:lnSpc>
                        <a:spcBef>
                          <a:spcPts val="0"/>
                        </a:spcBef>
                        <a:spcAft>
                          <a:spcPts val="0"/>
                        </a:spcAft>
                      </a:pPr>
                      <a:r>
                        <a:rPr lang="en-GB" sz="1000" b="1" kern="1200" dirty="0">
                          <a:solidFill>
                            <a:schemeClr val="tx1">
                              <a:lumMod val="75000"/>
                              <a:lumOff val="25000"/>
                            </a:schemeClr>
                          </a:solidFill>
                          <a:effectLst/>
                        </a:rPr>
                        <a:t>Yemen</a:t>
                      </a:r>
                      <a:endParaRPr lang="en-GB" sz="1000" b="1" kern="12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27305" marR="27305" marT="9525" marB="0" anchor="ctr"/>
                </a:tc>
                <a:tc>
                  <a:txBody>
                    <a:bodyPr/>
                    <a:lstStyle/>
                    <a:p>
                      <a:pPr algn="ctr" fontAlgn="b"/>
                      <a:r>
                        <a:rPr lang="en-CA" sz="1000" b="0" u="none" strike="noStrike">
                          <a:solidFill>
                            <a:srgbClr val="000000"/>
                          </a:solidFill>
                          <a:effectLst/>
                        </a:rPr>
                        <a:t>6493.97</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11122.42</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9823.85</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1240</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0.583863</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674791047"/>
                  </a:ext>
                </a:extLst>
              </a:tr>
            </a:tbl>
          </a:graphicData>
        </a:graphic>
      </p:graphicFrame>
      <p:sp>
        <p:nvSpPr>
          <p:cNvPr id="2" name="Rectangle 1">
            <a:extLst>
              <a:ext uri="{FF2B5EF4-FFF2-40B4-BE49-F238E27FC236}">
                <a16:creationId xmlns:a16="http://schemas.microsoft.com/office/drawing/2014/main" id="{69D5E4C8-782F-2603-3F21-B72C6251FA46}"/>
              </a:ext>
            </a:extLst>
          </p:cNvPr>
          <p:cNvSpPr/>
          <p:nvPr/>
        </p:nvSpPr>
        <p:spPr>
          <a:xfrm>
            <a:off x="1971675" y="5010613"/>
            <a:ext cx="8370189" cy="91563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panose="020B0502020104020203" pitchFamily="34" charset="0"/>
                <a:ea typeface="Calibri" panose="020F0502020204030204" pitchFamily="34" charset="0"/>
                <a:cs typeface="Times New Roman" panose="02020603050405020304" pitchFamily="18" charset="0"/>
              </a:rPr>
              <a:t>*</a:t>
            </a: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Cost is in $US 2021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Abbreviations: HD (hemodialysis), PD (peritoneal dialysis)</a:t>
            </a:r>
          </a:p>
          <a:p>
            <a:pPr lvl="0">
              <a:lnSpc>
                <a:spcPct val="107000"/>
              </a:lnSpc>
              <a:defRPr/>
            </a:pPr>
            <a:r>
              <a:rPr kumimoji="0" lang="en-US" sz="10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Data source: </a:t>
            </a:r>
            <a:r>
              <a:rPr lang="en-US" sz="1000" noProof="0" dirty="0">
                <a:solidFill>
                  <a:prstClr val="black"/>
                </a:solidFill>
                <a:ea typeface="Calibri" panose="020F0502020204030204" pitchFamily="34" charset="0"/>
                <a:cs typeface="Times New Roman" panose="02020603050405020304" pitchFamily="18" charset="0"/>
              </a:rPr>
              <a:t>Al Arrayed et al. (2000</a:t>
            </a:r>
            <a:r>
              <a:rPr lang="en-US" sz="1000" dirty="0">
                <a:solidFill>
                  <a:prstClr val="black"/>
                </a:solidFill>
                <a:ea typeface="Calibri" panose="020F0502020204030204" pitchFamily="34" charset="0"/>
                <a:cs typeface="Times New Roman" panose="02020603050405020304" pitchFamily="18" charset="0"/>
              </a:rPr>
              <a:t>), Al-</a:t>
            </a:r>
            <a:r>
              <a:rPr lang="en-US" sz="1000" dirty="0" err="1">
                <a:solidFill>
                  <a:prstClr val="black"/>
                </a:solidFill>
                <a:ea typeface="Calibri" panose="020F0502020204030204" pitchFamily="34" charset="0"/>
                <a:cs typeface="Times New Roman" panose="02020603050405020304" pitchFamily="18" charset="0"/>
              </a:rPr>
              <a:t>Jedai</a:t>
            </a:r>
            <a:r>
              <a:rPr lang="en-US" sz="1000" dirty="0">
                <a:solidFill>
                  <a:prstClr val="black"/>
                </a:solidFill>
                <a:ea typeface="Calibri" panose="020F0502020204030204" pitchFamily="34" charset="0"/>
                <a:cs typeface="Times New Roman" panose="02020603050405020304" pitchFamily="18" charset="0"/>
              </a:rPr>
              <a:t> et al. (2012), Aoun et al. (2022), </a:t>
            </a:r>
            <a:r>
              <a:rPr lang="en-US" sz="1000" dirty="0" err="1">
                <a:solidFill>
                  <a:prstClr val="black"/>
                </a:solidFill>
                <a:ea typeface="Calibri" panose="020F0502020204030204" pitchFamily="34" charset="0"/>
                <a:cs typeface="Times New Roman" panose="02020603050405020304" pitchFamily="18" charset="0"/>
              </a:rPr>
              <a:t>Batieha</a:t>
            </a:r>
            <a:r>
              <a:rPr lang="en-US" sz="1000" dirty="0">
                <a:solidFill>
                  <a:prstClr val="black"/>
                </a:solidFill>
                <a:ea typeface="Calibri" panose="020F0502020204030204" pitchFamily="34" charset="0"/>
                <a:cs typeface="Times New Roman" panose="02020603050405020304" pitchFamily="18" charset="0"/>
              </a:rPr>
              <a:t> et al. (2007), </a:t>
            </a:r>
            <a:r>
              <a:rPr lang="en-US" sz="1000" dirty="0" err="1">
                <a:solidFill>
                  <a:prstClr val="black"/>
                </a:solidFill>
                <a:ea typeface="Calibri" panose="020F0502020204030204" pitchFamily="34" charset="0"/>
                <a:cs typeface="Times New Roman" panose="02020603050405020304" pitchFamily="18" charset="0"/>
              </a:rPr>
              <a:t>Moradpour</a:t>
            </a:r>
            <a:r>
              <a:rPr lang="en-US" sz="1000" dirty="0">
                <a:solidFill>
                  <a:prstClr val="black"/>
                </a:solidFill>
                <a:ea typeface="Calibri" panose="020F0502020204030204" pitchFamily="34" charset="0"/>
                <a:cs typeface="Times New Roman" panose="02020603050405020304" pitchFamily="18" charset="0"/>
              </a:rPr>
              <a:t> et al. (2020), </a:t>
            </a:r>
            <a:r>
              <a:rPr lang="en-US" sz="1000" dirty="0" err="1">
                <a:solidFill>
                  <a:prstClr val="black"/>
                </a:solidFill>
                <a:ea typeface="Calibri" panose="020F0502020204030204" pitchFamily="34" charset="0"/>
                <a:cs typeface="Times New Roman" panose="02020603050405020304" pitchFamily="18" charset="0"/>
              </a:rPr>
              <a:t>Sekkarie</a:t>
            </a:r>
            <a:r>
              <a:rPr lang="en-US" sz="1000" dirty="0">
                <a:solidFill>
                  <a:prstClr val="black"/>
                </a:solidFill>
                <a:ea typeface="Calibri" panose="020F0502020204030204" pitchFamily="34" charset="0"/>
                <a:cs typeface="Times New Roman" panose="02020603050405020304" pitchFamily="18" charset="0"/>
              </a:rPr>
              <a:t> et al. (2015), van der Tol et al. (2019), </a:t>
            </a:r>
            <a:r>
              <a:rPr lang="en-US" sz="1000" dirty="0" err="1">
                <a:solidFill>
                  <a:prstClr val="black"/>
                </a:solidFill>
                <a:ea typeface="Calibri" panose="020F0502020204030204" pitchFamily="34" charset="0"/>
                <a:cs typeface="Times New Roman" panose="02020603050405020304" pitchFamily="18" charset="0"/>
              </a:rPr>
              <a:t>Younis</a:t>
            </a:r>
            <a:r>
              <a:rPr lang="en-US" sz="1000" dirty="0">
                <a:solidFill>
                  <a:prstClr val="black"/>
                </a:solidFill>
                <a:ea typeface="Calibri" panose="020F0502020204030204" pitchFamily="34" charset="0"/>
                <a:cs typeface="Times New Roman" panose="02020603050405020304" pitchFamily="18" charset="0"/>
              </a:rPr>
              <a:t> et al. (2015)</a:t>
            </a:r>
          </a:p>
          <a:p>
            <a:pPr>
              <a:lnSpc>
                <a:spcPct val="107000"/>
              </a:lnSpc>
              <a:defRPr/>
            </a:pPr>
            <a:r>
              <a:rPr lang="en-US" sz="1000" dirty="0">
                <a:solidFill>
                  <a:prstClr val="black"/>
                </a:solidFill>
                <a:ea typeface="Calibri" panose="020F0502020204030204" pitchFamily="34" charset="0"/>
                <a:cs typeface="Times New Roman" panose="02020603050405020304" pitchFamily="18" charset="0"/>
              </a:rPr>
              <a:t> </a:t>
            </a:r>
            <a:r>
              <a:rPr lang="en-US" sz="1000" dirty="0"/>
              <a:t>‘ – ’ : data not reported/unavailable</a:t>
            </a:r>
          </a:p>
        </p:txBody>
      </p:sp>
      <p:sp>
        <p:nvSpPr>
          <p:cNvPr id="8" name="Title 7">
            <a:extLst>
              <a:ext uri="{FF2B5EF4-FFF2-40B4-BE49-F238E27FC236}">
                <a16:creationId xmlns:a16="http://schemas.microsoft.com/office/drawing/2014/main" id="{BF475CCF-5716-2AA1-D4B1-29924FD437BA}"/>
              </a:ext>
            </a:extLst>
          </p:cNvPr>
          <p:cNvSpPr>
            <a:spLocks noGrp="1"/>
          </p:cNvSpPr>
          <p:nvPr>
            <p:ph type="title"/>
          </p:nvPr>
        </p:nvSpPr>
        <p:spPr/>
        <p:txBody>
          <a:bodyPr>
            <a:normAutofit/>
          </a:bodyPr>
          <a:lstStyle/>
          <a:p>
            <a:r>
              <a:rPr lang="es-ES" dirty="0" err="1"/>
              <a:t>Annual</a:t>
            </a:r>
            <a:r>
              <a:rPr lang="es-ES" dirty="0"/>
              <a:t> </a:t>
            </a:r>
            <a:r>
              <a:rPr lang="es-ES" dirty="0" err="1"/>
              <a:t>cost</a:t>
            </a:r>
            <a:r>
              <a:rPr lang="es-ES" dirty="0"/>
              <a:t> of KRT</a:t>
            </a:r>
            <a:endParaRPr lang="en-BE" dirty="0"/>
          </a:p>
        </p:txBody>
      </p:sp>
      <p:sp>
        <p:nvSpPr>
          <p:cNvPr id="4" name="Date Placeholder 3">
            <a:extLst>
              <a:ext uri="{FF2B5EF4-FFF2-40B4-BE49-F238E27FC236}">
                <a16:creationId xmlns:a16="http://schemas.microsoft.com/office/drawing/2014/main" id="{84872C32-FC26-95D4-849C-D60569BC82D8}"/>
              </a:ext>
            </a:extLst>
          </p:cNvPr>
          <p:cNvSpPr>
            <a:spLocks noGrp="1"/>
          </p:cNvSpPr>
          <p:nvPr>
            <p:ph type="dt" sz="half" idx="2"/>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1A3B6938-6895-B718-FE68-52BD2028D6C1}"/>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991B502C-5BA8-B28B-7401-C63EEA674587}"/>
              </a:ext>
            </a:extLst>
          </p:cNvPr>
          <p:cNvSpPr>
            <a:spLocks noGrp="1"/>
          </p:cNvSpPr>
          <p:nvPr>
            <p:ph type="sldNum" sz="quarter" idx="4"/>
          </p:nvPr>
        </p:nvSpPr>
        <p:spPr/>
        <p:txBody>
          <a:bodyPr/>
          <a:lstStyle/>
          <a:p>
            <a:fld id="{4A9CEFBC-9863-BD47-BA2B-008170C231CB}" type="slidenum">
              <a:rPr lang="en-US" smtClean="0"/>
              <a:pPr/>
              <a:t>16</a:t>
            </a:fld>
            <a:endParaRPr lang="en-US" dirty="0"/>
          </a:p>
        </p:txBody>
      </p:sp>
    </p:spTree>
    <p:extLst>
      <p:ext uri="{BB962C8B-B14F-4D97-AF65-F5344CB8AC3E}">
        <p14:creationId xmlns:p14="http://schemas.microsoft.com/office/powerpoint/2010/main" val="1372092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3324645" y="6177106"/>
            <a:ext cx="5639127" cy="310329"/>
          </a:xfrm>
          <a:prstGeom prst="rect">
            <a:avLst/>
          </a:prstGeom>
        </p:spPr>
      </p:pic>
      <p:sp>
        <p:nvSpPr>
          <p:cNvPr id="15" name="Rectangle 14"/>
          <p:cNvSpPr/>
          <p:nvPr/>
        </p:nvSpPr>
        <p:spPr>
          <a:xfrm>
            <a:off x="3340040" y="6167282"/>
            <a:ext cx="5608336" cy="31032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extBox 8"/>
          <p:cNvSpPr txBox="1"/>
          <p:nvPr/>
        </p:nvSpPr>
        <p:spPr>
          <a:xfrm>
            <a:off x="8963772" y="5871895"/>
            <a:ext cx="2101795" cy="707886"/>
          </a:xfrm>
          <a:prstGeom prst="rect">
            <a:avLst/>
          </a:prstGeom>
          <a:noFill/>
        </p:spPr>
        <p:txBody>
          <a:bodyPr wrap="square" rtlCol="0">
            <a:spAutoFit/>
          </a:bodyPr>
          <a:lstStyle/>
          <a:p>
            <a:r>
              <a:rPr lang="en-US" sz="800" b="1" dirty="0"/>
              <a:t>Abbreviations</a:t>
            </a:r>
          </a:p>
          <a:p>
            <a:r>
              <a:rPr lang="en-US" sz="800" dirty="0"/>
              <a:t>KRT: kidney replacement therapy</a:t>
            </a:r>
          </a:p>
          <a:p>
            <a:r>
              <a:rPr lang="en-US" sz="800" dirty="0"/>
              <a:t>CKM: conservative kidney management </a:t>
            </a:r>
          </a:p>
          <a:p>
            <a:r>
              <a:rPr lang="en-US" sz="800" dirty="0"/>
              <a:t>CKD: chronic kidney disease</a:t>
            </a:r>
          </a:p>
          <a:p>
            <a:r>
              <a:rPr lang="en-US" sz="800" dirty="0"/>
              <a:t>AKI: acute kidney injury</a:t>
            </a:r>
          </a:p>
        </p:txBody>
      </p:sp>
      <p:graphicFrame>
        <p:nvGraphicFramePr>
          <p:cNvPr id="3" name="Table 2">
            <a:extLst>
              <a:ext uri="{FF2B5EF4-FFF2-40B4-BE49-F238E27FC236}">
                <a16:creationId xmlns:a16="http://schemas.microsoft.com/office/drawing/2014/main" id="{EAE3B567-7755-3DF4-36FC-4A63DB511B36}"/>
              </a:ext>
            </a:extLst>
          </p:cNvPr>
          <p:cNvGraphicFramePr>
            <a:graphicFrameLocks noGrp="1"/>
          </p:cNvGraphicFramePr>
          <p:nvPr>
            <p:extLst>
              <p:ext uri="{D42A27DB-BD31-4B8C-83A1-F6EECF244321}">
                <p14:modId xmlns:p14="http://schemas.microsoft.com/office/powerpoint/2010/main" val="3113790013"/>
              </p:ext>
            </p:extLst>
          </p:nvPr>
        </p:nvGraphicFramePr>
        <p:xfrm>
          <a:off x="441151" y="816786"/>
          <a:ext cx="11309698" cy="5055109"/>
        </p:xfrm>
        <a:graphic>
          <a:graphicData uri="http://schemas.openxmlformats.org/drawingml/2006/table">
            <a:tbl>
              <a:tblPr/>
              <a:tblGrid>
                <a:gridCol w="1294713">
                  <a:extLst>
                    <a:ext uri="{9D8B030D-6E8A-4147-A177-3AD203B41FA5}">
                      <a16:colId xmlns:a16="http://schemas.microsoft.com/office/drawing/2014/main" val="1772893942"/>
                    </a:ext>
                  </a:extLst>
                </a:gridCol>
                <a:gridCol w="500635">
                  <a:extLst>
                    <a:ext uri="{9D8B030D-6E8A-4147-A177-3AD203B41FA5}">
                      <a16:colId xmlns:a16="http://schemas.microsoft.com/office/drawing/2014/main" val="956517013"/>
                    </a:ext>
                  </a:extLst>
                </a:gridCol>
                <a:gridCol w="528575">
                  <a:extLst>
                    <a:ext uri="{9D8B030D-6E8A-4147-A177-3AD203B41FA5}">
                      <a16:colId xmlns:a16="http://schemas.microsoft.com/office/drawing/2014/main" val="420499869"/>
                    </a:ext>
                  </a:extLst>
                </a:gridCol>
                <a:gridCol w="528575">
                  <a:extLst>
                    <a:ext uri="{9D8B030D-6E8A-4147-A177-3AD203B41FA5}">
                      <a16:colId xmlns:a16="http://schemas.microsoft.com/office/drawing/2014/main" val="186386478"/>
                    </a:ext>
                  </a:extLst>
                </a:gridCol>
                <a:gridCol w="528575">
                  <a:extLst>
                    <a:ext uri="{9D8B030D-6E8A-4147-A177-3AD203B41FA5}">
                      <a16:colId xmlns:a16="http://schemas.microsoft.com/office/drawing/2014/main" val="3419469700"/>
                    </a:ext>
                  </a:extLst>
                </a:gridCol>
                <a:gridCol w="528575">
                  <a:extLst>
                    <a:ext uri="{9D8B030D-6E8A-4147-A177-3AD203B41FA5}">
                      <a16:colId xmlns:a16="http://schemas.microsoft.com/office/drawing/2014/main" val="1171897274"/>
                    </a:ext>
                  </a:extLst>
                </a:gridCol>
                <a:gridCol w="528575">
                  <a:extLst>
                    <a:ext uri="{9D8B030D-6E8A-4147-A177-3AD203B41FA5}">
                      <a16:colId xmlns:a16="http://schemas.microsoft.com/office/drawing/2014/main" val="1390560194"/>
                    </a:ext>
                  </a:extLst>
                </a:gridCol>
                <a:gridCol w="528575">
                  <a:extLst>
                    <a:ext uri="{9D8B030D-6E8A-4147-A177-3AD203B41FA5}">
                      <a16:colId xmlns:a16="http://schemas.microsoft.com/office/drawing/2014/main" val="562885675"/>
                    </a:ext>
                  </a:extLst>
                </a:gridCol>
                <a:gridCol w="528575">
                  <a:extLst>
                    <a:ext uri="{9D8B030D-6E8A-4147-A177-3AD203B41FA5}">
                      <a16:colId xmlns:a16="http://schemas.microsoft.com/office/drawing/2014/main" val="1949979473"/>
                    </a:ext>
                  </a:extLst>
                </a:gridCol>
                <a:gridCol w="528575">
                  <a:extLst>
                    <a:ext uri="{9D8B030D-6E8A-4147-A177-3AD203B41FA5}">
                      <a16:colId xmlns:a16="http://schemas.microsoft.com/office/drawing/2014/main" val="826547774"/>
                    </a:ext>
                  </a:extLst>
                </a:gridCol>
                <a:gridCol w="528575">
                  <a:extLst>
                    <a:ext uri="{9D8B030D-6E8A-4147-A177-3AD203B41FA5}">
                      <a16:colId xmlns:a16="http://schemas.microsoft.com/office/drawing/2014/main" val="275217740"/>
                    </a:ext>
                  </a:extLst>
                </a:gridCol>
                <a:gridCol w="528575">
                  <a:extLst>
                    <a:ext uri="{9D8B030D-6E8A-4147-A177-3AD203B41FA5}">
                      <a16:colId xmlns:a16="http://schemas.microsoft.com/office/drawing/2014/main" val="2619574022"/>
                    </a:ext>
                  </a:extLst>
                </a:gridCol>
                <a:gridCol w="528575">
                  <a:extLst>
                    <a:ext uri="{9D8B030D-6E8A-4147-A177-3AD203B41FA5}">
                      <a16:colId xmlns:a16="http://schemas.microsoft.com/office/drawing/2014/main" val="1311894027"/>
                    </a:ext>
                  </a:extLst>
                </a:gridCol>
                <a:gridCol w="528575">
                  <a:extLst>
                    <a:ext uri="{9D8B030D-6E8A-4147-A177-3AD203B41FA5}">
                      <a16:colId xmlns:a16="http://schemas.microsoft.com/office/drawing/2014/main" val="1158245897"/>
                    </a:ext>
                  </a:extLst>
                </a:gridCol>
                <a:gridCol w="528575">
                  <a:extLst>
                    <a:ext uri="{9D8B030D-6E8A-4147-A177-3AD203B41FA5}">
                      <a16:colId xmlns:a16="http://schemas.microsoft.com/office/drawing/2014/main" val="1107624675"/>
                    </a:ext>
                  </a:extLst>
                </a:gridCol>
                <a:gridCol w="528575">
                  <a:extLst>
                    <a:ext uri="{9D8B030D-6E8A-4147-A177-3AD203B41FA5}">
                      <a16:colId xmlns:a16="http://schemas.microsoft.com/office/drawing/2014/main" val="139393027"/>
                    </a:ext>
                  </a:extLst>
                </a:gridCol>
                <a:gridCol w="528575">
                  <a:extLst>
                    <a:ext uri="{9D8B030D-6E8A-4147-A177-3AD203B41FA5}">
                      <a16:colId xmlns:a16="http://schemas.microsoft.com/office/drawing/2014/main" val="3339162706"/>
                    </a:ext>
                  </a:extLst>
                </a:gridCol>
                <a:gridCol w="528575">
                  <a:extLst>
                    <a:ext uri="{9D8B030D-6E8A-4147-A177-3AD203B41FA5}">
                      <a16:colId xmlns:a16="http://schemas.microsoft.com/office/drawing/2014/main" val="4131994555"/>
                    </a:ext>
                  </a:extLst>
                </a:gridCol>
                <a:gridCol w="528575">
                  <a:extLst>
                    <a:ext uri="{9D8B030D-6E8A-4147-A177-3AD203B41FA5}">
                      <a16:colId xmlns:a16="http://schemas.microsoft.com/office/drawing/2014/main" val="3026740109"/>
                    </a:ext>
                  </a:extLst>
                </a:gridCol>
                <a:gridCol w="528575">
                  <a:extLst>
                    <a:ext uri="{9D8B030D-6E8A-4147-A177-3AD203B41FA5}">
                      <a16:colId xmlns:a16="http://schemas.microsoft.com/office/drawing/2014/main" val="288150196"/>
                    </a:ext>
                  </a:extLst>
                </a:gridCol>
              </a:tblGrid>
              <a:tr h="478024">
                <a:tc rowSpan="2" gridSpan="2">
                  <a:txBody>
                    <a:bodyPr/>
                    <a:lstStyle/>
                    <a:p>
                      <a:pPr algn="ctr" fontAlgn="ctr"/>
                      <a:r>
                        <a:rPr lang="en-US" sz="1050" b="1" i="0" u="none" strike="noStrike" dirty="0">
                          <a:solidFill>
                            <a:srgbClr val="FFFFFF"/>
                          </a:solidFill>
                          <a:effectLst/>
                          <a:latin typeface="Calibri" panose="020F0502020204030204" pitchFamily="34" charset="0"/>
                        </a:rPr>
                        <a:t>Country</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rowSpan="2" hMerge="1">
                  <a:txBody>
                    <a:bodyPr/>
                    <a:lstStyle/>
                    <a:p>
                      <a:endParaRPr lang="en-US"/>
                    </a:p>
                  </a:txBody>
                  <a:tcPr/>
                </a:tc>
                <a:tc gridSpan="3">
                  <a:txBody>
                    <a:bodyPr/>
                    <a:lstStyle/>
                    <a:p>
                      <a:pPr algn="ctr" fontAlgn="b"/>
                      <a:r>
                        <a:rPr lang="en-US" sz="1050" b="1" i="0" u="none" strike="noStrike" dirty="0">
                          <a:solidFill>
                            <a:srgbClr val="000000"/>
                          </a:solidFill>
                          <a:effectLst/>
                          <a:latin typeface="Calibri" panose="020F0502020204030204" pitchFamily="34" charset="0"/>
                        </a:rPr>
                        <a:t>Availability of KRT</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dirty="0">
                          <a:solidFill>
                            <a:srgbClr val="000000"/>
                          </a:solidFill>
                          <a:effectLst/>
                          <a:latin typeface="Calibri" panose="020F0502020204030204" pitchFamily="34" charset="0"/>
                        </a:rPr>
                        <a:t>Availability of CKM</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dirty="0">
                          <a:solidFill>
                            <a:srgbClr val="000000"/>
                          </a:solidFill>
                          <a:effectLst/>
                          <a:latin typeface="Calibri" panose="020F0502020204030204" pitchFamily="34" charset="0"/>
                        </a:rPr>
                        <a:t>Funding for Medications</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fontAlgn="b"/>
                      <a:r>
                        <a:rPr lang="en-US" sz="1050" b="1" i="0" u="none" strike="noStrike" dirty="0">
                          <a:solidFill>
                            <a:srgbClr val="000000"/>
                          </a:solidFill>
                          <a:effectLst/>
                          <a:latin typeface="Calibri" panose="020F0502020204030204" pitchFamily="34" charset="0"/>
                        </a:rPr>
                        <a:t>Availability of Distribution of Registry</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1050" b="1" i="0" u="none" strike="noStrike" dirty="0">
                          <a:solidFill>
                            <a:srgbClr val="000000"/>
                          </a:solidFill>
                          <a:effectLst/>
                          <a:latin typeface="Calibri" panose="020F0502020204030204" pitchFamily="34" charset="0"/>
                        </a:rPr>
                        <a:t>Advocacy Group</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fontAlgn="ctr"/>
                      <a:r>
                        <a:rPr lang="en-US" sz="1050" b="1" i="0" u="none" strike="noStrike" dirty="0">
                          <a:solidFill>
                            <a:srgbClr val="000000"/>
                          </a:solidFill>
                          <a:effectLst/>
                          <a:latin typeface="Calibri" panose="020F0502020204030204" pitchFamily="34" charset="0"/>
                        </a:rPr>
                        <a:t>Nephrology Workforce (PMP)</a:t>
                      </a:r>
                    </a:p>
                  </a:txBody>
                  <a:tcPr marL="18288" marR="18288" marT="429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1423876202"/>
                  </a:ext>
                </a:extLst>
              </a:tr>
              <a:tr h="962155">
                <a:tc gridSpan="2" vMerge="1">
                  <a:txBody>
                    <a:bodyPr/>
                    <a:lstStyle/>
                    <a:p>
                      <a:endParaRPr lang="en-US"/>
                    </a:p>
                  </a:txBody>
                  <a:tcPr/>
                </a:tc>
                <a:tc hMerge="1" vMerge="1">
                  <a:txBody>
                    <a:bodyPr/>
                    <a:lstStyle/>
                    <a:p>
                      <a:endParaRPr lang="en-US"/>
                    </a:p>
                  </a:txBody>
                  <a:tcPr/>
                </a:tc>
                <a:tc>
                  <a:txBody>
                    <a:bodyPr/>
                    <a:lstStyle/>
                    <a:p>
                      <a:pPr algn="ctr" fontAlgn="b"/>
                      <a:r>
                        <a:rPr lang="en-US" sz="1050" b="0" i="0" u="none" strike="noStrike" dirty="0">
                          <a:solidFill>
                            <a:srgbClr val="000000"/>
                          </a:solidFill>
                          <a:effectLst/>
                          <a:latin typeface="Calibri" panose="020F0502020204030204" pitchFamily="34" charset="0"/>
                        </a:rPr>
                        <a:t>HD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PD</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Shared decision</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Choice restricted (limited)</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Choice restricted (not limited)</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Dialysis</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Dialysis</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Kidney transplantation</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AKI</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CKD</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AKI</a:t>
                      </a:r>
                    </a:p>
                  </a:txBody>
                  <a:tcPr marL="18288" marR="18288" marT="4295"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RRT</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050" b="0" i="0" u="none" strike="noStrike">
                          <a:solidFill>
                            <a:srgbClr val="000000"/>
                          </a:solidFill>
                          <a:effectLst/>
                          <a:latin typeface="Calibri" panose="020F0502020204030204" pitchFamily="34" charset="0"/>
                        </a:rPr>
                        <a:t>Nephrologist</a:t>
                      </a:r>
                    </a:p>
                  </a:txBody>
                  <a:tcPr marL="18288" marR="18288" marT="4295"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ctr"/>
                      <a:r>
                        <a:rPr lang="en-US" sz="1050" b="0" i="0" u="none" strike="noStrike">
                          <a:solidFill>
                            <a:srgbClr val="000000"/>
                          </a:solidFill>
                          <a:effectLst/>
                          <a:latin typeface="Calibri" panose="020F0502020204030204" pitchFamily="34" charset="0"/>
                        </a:rPr>
                        <a:t>Nephrologist trainees</a:t>
                      </a:r>
                    </a:p>
                  </a:txBody>
                  <a:tcPr marL="18288" marR="18288" marT="4295"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4078574143"/>
                  </a:ext>
                </a:extLst>
              </a:tr>
              <a:tr h="162040">
                <a:tc rowSpan="2">
                  <a:txBody>
                    <a:bodyPr/>
                    <a:lstStyle/>
                    <a:p>
                      <a:pPr algn="l" fontAlgn="b"/>
                      <a:r>
                        <a:rPr lang="en-US" sz="1050" b="1" i="0" u="none" strike="noStrike" dirty="0">
                          <a:solidFill>
                            <a:srgbClr val="000000"/>
                          </a:solidFill>
                          <a:effectLst/>
                          <a:latin typeface="Calibri" panose="020F0502020204030204" pitchFamily="34" charset="0"/>
                        </a:rPr>
                        <a:t>Iran, Islamic Rep.</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dirty="0">
                          <a:solidFill>
                            <a:srgbClr val="000000"/>
                          </a:solidFill>
                          <a:effectLst/>
                          <a:latin typeface="Calibri" panose="020F0502020204030204" pitchFamily="34" charset="0"/>
                        </a:rPr>
                        <a:t>4.97</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dirty="0">
                          <a:solidFill>
                            <a:srgbClr val="000000"/>
                          </a:solidFill>
                          <a:effectLst/>
                          <a:latin typeface="Calibri" panose="020F0502020204030204" pitchFamily="34" charset="0"/>
                        </a:rPr>
                        <a:t>0.35</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75275827"/>
                  </a:ext>
                </a:extLst>
              </a:tr>
              <a:tr h="162040">
                <a:tc vMerge="1">
                  <a:txBody>
                    <a:bodyPr/>
                    <a:lstStyle/>
                    <a:p>
                      <a:pPr algn="l" fontAlgn="b"/>
                      <a:endParaRPr lang="en-US" sz="1100" b="1" i="0" u="none" strike="noStrike" dirty="0">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dirty="0">
                          <a:solidFill>
                            <a:srgbClr val="000000"/>
                          </a:solidFill>
                          <a:effectLst/>
                          <a:latin typeface="Calibri" panose="020F0502020204030204" pitchFamily="34" charset="0"/>
                        </a:rPr>
                        <a:t>4.84</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dirty="0">
                          <a:solidFill>
                            <a:srgbClr val="000000"/>
                          </a:solidFill>
                          <a:effectLst/>
                          <a:latin typeface="Calibri" panose="020F0502020204030204" pitchFamily="34" charset="0"/>
                        </a:rPr>
                        <a:t>0.23</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837649354"/>
                  </a:ext>
                </a:extLst>
              </a:tr>
              <a:tr h="162040">
                <a:tc rowSpan="2">
                  <a:txBody>
                    <a:bodyPr/>
                    <a:lstStyle/>
                    <a:p>
                      <a:pPr algn="l" fontAlgn="b"/>
                      <a:r>
                        <a:rPr lang="en-US" sz="1050" b="1" i="0" u="none" strike="noStrike" dirty="0">
                          <a:solidFill>
                            <a:srgbClr val="000000"/>
                          </a:solidFill>
                          <a:effectLst/>
                          <a:latin typeface="Calibri" panose="020F0502020204030204" pitchFamily="34" charset="0"/>
                        </a:rPr>
                        <a:t>Iraq</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dirty="0">
                          <a:solidFill>
                            <a:srgbClr val="000000"/>
                          </a:solidFill>
                          <a:effectLst/>
                          <a:latin typeface="Calibri" panose="020F0502020204030204" pitchFamily="34" charset="0"/>
                        </a:rPr>
                        <a:t>2.49</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dirty="0">
                          <a:solidFill>
                            <a:srgbClr val="000000"/>
                          </a:solidFill>
                          <a:effectLst/>
                          <a:latin typeface="Calibri" panose="020F0502020204030204" pitchFamily="34" charset="0"/>
                        </a:rPr>
                        <a:t>1.00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262006683"/>
                  </a:ext>
                </a:extLst>
              </a:tr>
              <a:tr h="162040">
                <a:tc vMerge="1">
                  <a:txBody>
                    <a:bodyPr/>
                    <a:lstStyle/>
                    <a:p>
                      <a:pPr algn="l" fontAlgn="b"/>
                      <a:endParaRPr lang="en-US" sz="1100" b="1" i="0" u="none" strike="noStrike" dirty="0">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dirty="0">
                          <a:solidFill>
                            <a:srgbClr val="000000"/>
                          </a:solidFill>
                          <a:effectLst/>
                          <a:latin typeface="Calibri" panose="020F0502020204030204" pitchFamily="34" charset="0"/>
                        </a:rPr>
                        <a:t>2.72</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dirty="0">
                          <a:solidFill>
                            <a:srgbClr val="000000"/>
                          </a:solidFill>
                          <a:effectLst/>
                          <a:latin typeface="Calibri" panose="020F0502020204030204" pitchFamily="34" charset="0"/>
                        </a:rPr>
                        <a:t>0.69</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2325145825"/>
                  </a:ext>
                </a:extLst>
              </a:tr>
              <a:tr h="162040">
                <a:tc rowSpan="2">
                  <a:txBody>
                    <a:bodyPr/>
                    <a:lstStyle/>
                    <a:p>
                      <a:pPr algn="l" fontAlgn="b"/>
                      <a:r>
                        <a:rPr lang="en-US" sz="1050" b="1" i="0" u="none" strike="noStrike" dirty="0">
                          <a:solidFill>
                            <a:srgbClr val="000000"/>
                          </a:solidFill>
                          <a:effectLst/>
                          <a:latin typeface="Calibri" panose="020F0502020204030204" pitchFamily="34" charset="0"/>
                        </a:rPr>
                        <a:t>Jordan</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dirty="0">
                          <a:solidFill>
                            <a:srgbClr val="000000"/>
                          </a:solidFill>
                          <a:effectLst/>
                          <a:latin typeface="Calibri" panose="020F0502020204030204" pitchFamily="34" charset="0"/>
                        </a:rPr>
                        <a:t>8.08</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dirty="0">
                          <a:solidFill>
                            <a:schemeClr val="bg1"/>
                          </a:solidFill>
                          <a:effectLst/>
                          <a:latin typeface="Calibri" panose="020F0502020204030204" pitchFamily="34" charset="0"/>
                        </a:rPr>
                        <a:t>1.82</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3161170411"/>
                  </a:ext>
                </a:extLst>
              </a:tr>
              <a:tr h="90299">
                <a:tc vMerge="1">
                  <a:txBody>
                    <a:bodyPr/>
                    <a:lstStyle/>
                    <a:p>
                      <a:pPr algn="l" fontAlgn="b"/>
                      <a:endParaRPr lang="en-US" sz="1100" b="1" i="0" u="none" strike="noStrike" dirty="0">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dirty="0">
                          <a:solidFill>
                            <a:schemeClr val="bg1"/>
                          </a:solidFill>
                          <a:effectLst/>
                          <a:latin typeface="Calibri" panose="020F0502020204030204" pitchFamily="34" charset="0"/>
                        </a:rPr>
                        <a:t>11.91</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r>
                        <a:rPr lang="en-CA" sz="1000" b="0" i="0" u="none" strike="noStrike" dirty="0">
                          <a:solidFill>
                            <a:schemeClr val="bg1"/>
                          </a:solidFill>
                          <a:effectLst/>
                          <a:latin typeface="Calibri" panose="020F0502020204030204" pitchFamily="34" charset="0"/>
                        </a:rPr>
                        <a:t>2.09</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2235103970"/>
                  </a:ext>
                </a:extLst>
              </a:tr>
              <a:tr h="162040">
                <a:tc rowSpan="2">
                  <a:txBody>
                    <a:bodyPr/>
                    <a:lstStyle/>
                    <a:p>
                      <a:pPr algn="l" fontAlgn="b"/>
                      <a:r>
                        <a:rPr lang="en-US" sz="1050" b="1" i="0" u="none" strike="noStrike" dirty="0">
                          <a:solidFill>
                            <a:srgbClr val="000000"/>
                          </a:solidFill>
                          <a:effectLst/>
                          <a:latin typeface="Calibri" panose="020F0502020204030204" pitchFamily="34" charset="0"/>
                        </a:rPr>
                        <a:t>Kuwait</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dirty="0">
                          <a:solidFill>
                            <a:schemeClr val="bg1"/>
                          </a:solidFill>
                          <a:effectLst/>
                          <a:latin typeface="Calibri" panose="020F0502020204030204" pitchFamily="34" charset="0"/>
                        </a:rPr>
                        <a:t>10.29</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r>
                        <a:rPr lang="en-CA" sz="1000" b="0" i="0" u="none" strike="noStrike" dirty="0">
                          <a:solidFill>
                            <a:schemeClr val="bg1"/>
                          </a:solidFill>
                          <a:effectLst/>
                          <a:latin typeface="Calibri" panose="020F0502020204030204" pitchFamily="34" charset="0"/>
                        </a:rPr>
                        <a:t>24.00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385859913"/>
                  </a:ext>
                </a:extLst>
              </a:tr>
              <a:tr h="162040">
                <a:tc vMerge="1">
                  <a:txBody>
                    <a:bodyPr/>
                    <a:lstStyle/>
                    <a:p>
                      <a:pPr algn="l" fontAlgn="b"/>
                      <a:endParaRPr lang="en-US" sz="1100" b="1" i="0" u="none" strike="noStrike" dirty="0">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dirty="0">
                          <a:solidFill>
                            <a:schemeClr val="bg1"/>
                          </a:solidFill>
                          <a:effectLst/>
                          <a:latin typeface="Calibri" panose="020F0502020204030204" pitchFamily="34" charset="0"/>
                        </a:rPr>
                        <a:t>48.89</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dirty="0">
                          <a:solidFill>
                            <a:srgbClr val="000000"/>
                          </a:solidFill>
                          <a:effectLst/>
                          <a:latin typeface="Calibri" panose="020F0502020204030204" pitchFamily="34" charset="0"/>
                        </a:rPr>
                        <a:t>0.33</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007352592"/>
                  </a:ext>
                </a:extLst>
              </a:tr>
              <a:tr h="162040">
                <a:tc rowSpan="2">
                  <a:txBody>
                    <a:bodyPr/>
                    <a:lstStyle/>
                    <a:p>
                      <a:pPr algn="l" fontAlgn="b"/>
                      <a:r>
                        <a:rPr lang="en-US" sz="1050" b="1" i="0" u="none" strike="noStrike" dirty="0">
                          <a:solidFill>
                            <a:srgbClr val="000000"/>
                          </a:solidFill>
                          <a:effectLst/>
                          <a:latin typeface="Calibri" panose="020F0502020204030204" pitchFamily="34" charset="0"/>
                        </a:rPr>
                        <a:t>Lebanon</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dirty="0">
                          <a:solidFill>
                            <a:schemeClr val="bg1"/>
                          </a:solidFill>
                          <a:effectLst/>
                          <a:latin typeface="Calibri" panose="020F0502020204030204" pitchFamily="34" charset="0"/>
                        </a:rPr>
                        <a:t>28.28</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dirty="0">
                          <a:solidFill>
                            <a:schemeClr val="bg1"/>
                          </a:solidFill>
                          <a:effectLst/>
                          <a:latin typeface="Calibri" panose="020F0502020204030204" pitchFamily="34" charset="0"/>
                        </a:rPr>
                        <a:t>2.05</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3074323960"/>
                  </a:ext>
                </a:extLst>
              </a:tr>
              <a:tr h="162040">
                <a:tc vMerge="1">
                  <a:txBody>
                    <a:bodyPr/>
                    <a:lstStyle/>
                    <a:p>
                      <a:pPr algn="l" fontAlgn="b"/>
                      <a:endParaRPr lang="en-US" sz="1100" b="1" i="0" u="none" strike="noStrike" dirty="0">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dirty="0">
                          <a:solidFill>
                            <a:schemeClr val="bg1"/>
                          </a:solidFill>
                          <a:effectLst/>
                          <a:latin typeface="Calibri" panose="020F0502020204030204" pitchFamily="34" charset="0"/>
                        </a:rPr>
                        <a:t>36.81</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dirty="0">
                          <a:solidFill>
                            <a:schemeClr val="bg1"/>
                          </a:solidFill>
                          <a:effectLst/>
                          <a:latin typeface="Calibri" panose="020F0502020204030204" pitchFamily="34" charset="0"/>
                        </a:rPr>
                        <a:t>2.27</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1277986453"/>
                  </a:ext>
                </a:extLst>
              </a:tr>
              <a:tr h="162040">
                <a:tc rowSpan="2">
                  <a:txBody>
                    <a:bodyPr/>
                    <a:lstStyle/>
                    <a:p>
                      <a:pPr algn="l" fontAlgn="b"/>
                      <a:r>
                        <a:rPr lang="en-US" sz="1050" b="1" i="0" u="none" strike="noStrike" dirty="0">
                          <a:solidFill>
                            <a:srgbClr val="000000"/>
                          </a:solidFill>
                          <a:effectLst/>
                          <a:latin typeface="Calibri" panose="020F0502020204030204" pitchFamily="34" charset="0"/>
                        </a:rPr>
                        <a:t>Oman</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dirty="0">
                          <a:solidFill>
                            <a:schemeClr val="bg1"/>
                          </a:solidFill>
                          <a:effectLst/>
                          <a:latin typeface="Calibri" panose="020F0502020204030204" pitchFamily="34" charset="0"/>
                        </a:rPr>
                        <a:t>20.03</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r>
                        <a:rPr lang="en-CA" sz="1000" b="0" i="0" u="none" strike="noStrike" dirty="0">
                          <a:solidFill>
                            <a:schemeClr val="bg1"/>
                          </a:solidFill>
                          <a:effectLst/>
                          <a:latin typeface="Calibri" panose="020F0502020204030204" pitchFamily="34" charset="0"/>
                        </a:rPr>
                        <a:t>2.86</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759783619"/>
                  </a:ext>
                </a:extLst>
              </a:tr>
              <a:tr h="162040">
                <a:tc vMerge="1">
                  <a:txBody>
                    <a:bodyPr/>
                    <a:lstStyle/>
                    <a:p>
                      <a:pPr algn="l" fontAlgn="b"/>
                      <a:endParaRPr lang="en-US" sz="1100" b="1" i="0" u="none" strike="noStrike" dirty="0">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dirty="0">
                          <a:solidFill>
                            <a:schemeClr val="bg1"/>
                          </a:solidFill>
                          <a:effectLst/>
                          <a:latin typeface="Calibri" panose="020F0502020204030204" pitchFamily="34" charset="0"/>
                        </a:rPr>
                        <a:t>39.85</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dirty="0">
                          <a:solidFill>
                            <a:schemeClr val="bg1"/>
                          </a:solidFill>
                          <a:effectLst/>
                          <a:latin typeface="Calibri" panose="020F0502020204030204" pitchFamily="34" charset="0"/>
                        </a:rPr>
                        <a:t>1.59</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1738534590"/>
                  </a:ext>
                </a:extLst>
              </a:tr>
              <a:tr h="162040">
                <a:tc rowSpan="2">
                  <a:txBody>
                    <a:bodyPr/>
                    <a:lstStyle/>
                    <a:p>
                      <a:pPr algn="l" fontAlgn="b"/>
                      <a:r>
                        <a:rPr lang="en-US" sz="1050" b="1" i="0" u="none" strike="noStrike" dirty="0">
                          <a:solidFill>
                            <a:srgbClr val="000000"/>
                          </a:solidFill>
                          <a:effectLst/>
                          <a:latin typeface="Calibri" panose="020F0502020204030204" pitchFamily="34" charset="0"/>
                        </a:rPr>
                        <a:t>Qatar</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dirty="0">
                          <a:solidFill>
                            <a:schemeClr val="bg1"/>
                          </a:solidFill>
                          <a:effectLst/>
                          <a:latin typeface="Calibri" panose="020F0502020204030204" pitchFamily="34" charset="0"/>
                        </a:rPr>
                        <a:t>15.87</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r>
                        <a:rPr lang="en-CA" sz="1000" b="0" i="0" u="none" strike="noStrike" dirty="0">
                          <a:solidFill>
                            <a:schemeClr val="bg1"/>
                          </a:solidFill>
                          <a:effectLst/>
                          <a:latin typeface="Calibri" panose="020F0502020204030204" pitchFamily="34" charset="0"/>
                        </a:rPr>
                        <a:t>2.12</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2872933159"/>
                  </a:ext>
                </a:extLst>
              </a:tr>
              <a:tr h="162040">
                <a:tc vMerge="1">
                  <a:txBody>
                    <a:bodyPr/>
                    <a:lstStyle/>
                    <a:p>
                      <a:pPr algn="l" fontAlgn="b"/>
                      <a:endParaRPr lang="en-US" sz="1100" b="1" i="0" u="none" strike="noStrike" dirty="0">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dirty="0">
                          <a:solidFill>
                            <a:schemeClr val="bg1"/>
                          </a:solidFill>
                          <a:effectLst/>
                          <a:latin typeface="Calibri" panose="020F0502020204030204" pitchFamily="34" charset="0"/>
                        </a:rPr>
                        <a:t>23.92</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fontAlgn="b"/>
                      <a:r>
                        <a:rPr lang="en-CA" sz="1000" b="0" i="0" u="none" strike="noStrike" dirty="0">
                          <a:solidFill>
                            <a:schemeClr val="bg1"/>
                          </a:solidFill>
                          <a:effectLst/>
                          <a:latin typeface="Calibri" panose="020F0502020204030204" pitchFamily="34" charset="0"/>
                        </a:rPr>
                        <a:t>1.99</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1066546653"/>
                  </a:ext>
                </a:extLst>
              </a:tr>
              <a:tr h="162040">
                <a:tc rowSpan="2">
                  <a:txBody>
                    <a:bodyPr/>
                    <a:lstStyle/>
                    <a:p>
                      <a:pPr algn="l" fontAlgn="b"/>
                      <a:r>
                        <a:rPr lang="en-US" sz="1050" b="1" i="0" u="none" strike="noStrike" dirty="0">
                          <a:solidFill>
                            <a:srgbClr val="000000"/>
                          </a:solidFill>
                          <a:effectLst/>
                          <a:latin typeface="Calibri" panose="020F0502020204030204" pitchFamily="34" charset="0"/>
                        </a:rPr>
                        <a:t>Saudi Arabia</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dirty="0">
                          <a:solidFill>
                            <a:srgbClr val="000000"/>
                          </a:solidFill>
                          <a:effectLst/>
                          <a:latin typeface="Calibri" panose="020F0502020204030204" pitchFamily="34" charset="0"/>
                        </a:rPr>
                        <a:t>8.46</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dirty="0">
                          <a:solidFill>
                            <a:schemeClr val="bg1"/>
                          </a:solidFill>
                          <a:effectLst/>
                          <a:latin typeface="Calibri" panose="020F0502020204030204" pitchFamily="34" charset="0"/>
                        </a:rPr>
                        <a:t>15.94</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781574595"/>
                  </a:ext>
                </a:extLst>
              </a:tr>
              <a:tr h="162040">
                <a:tc vMerge="1">
                  <a:txBody>
                    <a:bodyPr/>
                    <a:lstStyle/>
                    <a:p>
                      <a:pPr algn="l" fontAlgn="b"/>
                      <a:endParaRPr lang="en-US" sz="1100" b="1" i="0" u="none" strike="noStrike" dirty="0">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fontAlgn="b"/>
                      <a:r>
                        <a:rPr lang="en-CA" sz="1000" b="0" i="0" u="none" strike="noStrike" dirty="0">
                          <a:solidFill>
                            <a:schemeClr val="bg1"/>
                          </a:solidFill>
                          <a:effectLst/>
                          <a:latin typeface="Calibri" panose="020F0502020204030204" pitchFamily="34" charset="0"/>
                        </a:rPr>
                        <a:t>19.80</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fontAlgn="b"/>
                      <a:r>
                        <a:rPr lang="en-CA" sz="1000" b="0" i="0" u="none" strike="noStrike" dirty="0">
                          <a:solidFill>
                            <a:schemeClr val="bg1"/>
                          </a:solidFill>
                          <a:effectLst/>
                          <a:latin typeface="Calibri" panose="020F0502020204030204" pitchFamily="34" charset="0"/>
                        </a:rPr>
                        <a:t>1.56</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1597766638"/>
                  </a:ext>
                </a:extLst>
              </a:tr>
              <a:tr h="162040">
                <a:tc rowSpan="2">
                  <a:txBody>
                    <a:bodyPr/>
                    <a:lstStyle/>
                    <a:p>
                      <a:pPr algn="l" fontAlgn="b"/>
                      <a:r>
                        <a:rPr lang="en-US" sz="1050" b="1" i="0" u="none" strike="noStrike" dirty="0">
                          <a:solidFill>
                            <a:srgbClr val="000000"/>
                          </a:solidFill>
                          <a:effectLst/>
                          <a:latin typeface="Calibri" panose="020F0502020204030204" pitchFamily="34" charset="0"/>
                        </a:rPr>
                        <a:t>Syrian Arab Republic</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dirty="0">
                          <a:solidFill>
                            <a:srgbClr val="000000"/>
                          </a:solidFill>
                          <a:effectLst/>
                          <a:latin typeface="Calibri" panose="020F0502020204030204" pitchFamily="34" charset="0"/>
                        </a:rPr>
                        <a:t>5.14</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dirty="0">
                          <a:solidFill>
                            <a:srgbClr val="000000"/>
                          </a:solidFill>
                          <a:effectLst/>
                          <a:latin typeface="Calibri" panose="020F0502020204030204" pitchFamily="34" charset="0"/>
                        </a:rPr>
                        <a:t>1.03</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481417392"/>
                  </a:ext>
                </a:extLst>
              </a:tr>
              <a:tr h="162040">
                <a:tc vMerge="1">
                  <a:txBody>
                    <a:bodyPr/>
                    <a:lstStyle/>
                    <a:p>
                      <a:pPr algn="l" fontAlgn="b"/>
                      <a:endParaRPr lang="en-US" sz="1100" b="1" i="0" u="none" strike="noStrike" dirty="0">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dirty="0">
                          <a:solidFill>
                            <a:srgbClr val="000000"/>
                          </a:solidFill>
                          <a:effectLst/>
                          <a:latin typeface="Calibri" panose="020F0502020204030204" pitchFamily="34" charset="0"/>
                        </a:rPr>
                        <a:t>4.64</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dirty="0">
                          <a:solidFill>
                            <a:srgbClr val="000000"/>
                          </a:solidFill>
                          <a:effectLst/>
                          <a:latin typeface="Calibri" panose="020F0502020204030204" pitchFamily="34" charset="0"/>
                        </a:rPr>
                        <a:t>0.93</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971050307"/>
                  </a:ext>
                </a:extLst>
              </a:tr>
              <a:tr h="162040">
                <a:tc rowSpan="2">
                  <a:txBody>
                    <a:bodyPr/>
                    <a:lstStyle/>
                    <a:p>
                      <a:pPr algn="l" fontAlgn="b"/>
                      <a:r>
                        <a:rPr lang="en-US" sz="1050" b="1" i="0" u="none" strike="noStrike" dirty="0">
                          <a:solidFill>
                            <a:srgbClr val="000000"/>
                          </a:solidFill>
                          <a:effectLst/>
                          <a:latin typeface="Calibri" panose="020F0502020204030204" pitchFamily="34" charset="0"/>
                        </a:rPr>
                        <a:t>United Arab Emirates</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r>
                        <a:rPr lang="en-CA" sz="1000" b="0" i="0" u="none" strike="noStrike" dirty="0">
                          <a:solidFill>
                            <a:srgbClr val="000000"/>
                          </a:solidFill>
                          <a:effectLst/>
                          <a:latin typeface="Calibri" panose="020F0502020204030204" pitchFamily="34" charset="0"/>
                        </a:rPr>
                        <a:t>6.70</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dirty="0">
                          <a:solidFill>
                            <a:srgbClr val="000000"/>
                          </a:solidFill>
                          <a:effectLst/>
                          <a:latin typeface="Calibri" panose="020F0502020204030204" pitchFamily="34" charset="0"/>
                        </a:rPr>
                        <a:t>0.72</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2087046835"/>
                  </a:ext>
                </a:extLst>
              </a:tr>
              <a:tr h="162040">
                <a:tc vMerge="1">
                  <a:txBody>
                    <a:bodyPr/>
                    <a:lstStyle/>
                    <a:p>
                      <a:pPr algn="l" fontAlgn="b"/>
                      <a:endParaRPr lang="en-US" sz="1100" b="1" i="0" u="none" strike="noStrike" dirty="0">
                        <a:solidFill>
                          <a:srgbClr val="000000"/>
                        </a:solidFill>
                        <a:effectLst/>
                        <a:latin typeface="Calibri" panose="020F0502020204030204" pitchFamily="34" charset="0"/>
                      </a:endParaRPr>
                    </a:p>
                  </a:txBody>
                  <a:tcPr marL="18288" marR="18288" marT="4295" marB="0" anchor="ctr">
                    <a:lnL w="6350" cap="flat" cmpd="sng" algn="ctr">
                      <a:solidFill>
                        <a:srgbClr val="00A8CB"/>
                      </a:solidFill>
                      <a:prstDash val="solid"/>
                      <a:round/>
                      <a:headEnd type="none" w="med" len="med"/>
                      <a:tailEnd type="none" w="med" len="med"/>
                    </a:lnL>
                    <a:lnR>
                      <a:noFill/>
                    </a:lnR>
                    <a:lnT>
                      <a:noFill/>
                    </a:lnT>
                    <a:lnB>
                      <a:noFill/>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fontAlgn="b"/>
                      <a:endParaRPr lang="en-CA" sz="1000" b="0" i="0" u="none" strike="noStrike" dirty="0">
                        <a:solidFill>
                          <a:srgbClr val="000000"/>
                        </a:solidFill>
                        <a:effectLst/>
                        <a:latin typeface="Calibri" panose="020F0502020204030204" pitchFamily="34" charset="0"/>
                      </a:endParaRP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dirty="0">
                          <a:solidFill>
                            <a:srgbClr val="000000"/>
                          </a:solidFill>
                          <a:effectLst/>
                          <a:latin typeface="Calibri" panose="020F0502020204030204" pitchFamily="34" charset="0"/>
                        </a:rPr>
                        <a:t>0.50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775546336"/>
                  </a:ext>
                </a:extLst>
              </a:tr>
              <a:tr h="162040">
                <a:tc rowSpan="2">
                  <a:txBody>
                    <a:bodyPr/>
                    <a:lstStyle/>
                    <a:p>
                      <a:pPr algn="l" fontAlgn="b"/>
                      <a:r>
                        <a:rPr lang="en-US" sz="1050" b="1" i="0" u="none" strike="noStrike" dirty="0">
                          <a:solidFill>
                            <a:srgbClr val="000000"/>
                          </a:solidFill>
                          <a:effectLst/>
                          <a:latin typeface="Calibri" panose="020F0502020204030204" pitchFamily="34" charset="0"/>
                        </a:rPr>
                        <a:t>West Bank and Gaza</a:t>
                      </a: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2019</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dirty="0">
                          <a:solidFill>
                            <a:srgbClr val="000000"/>
                          </a:solidFill>
                          <a:effectLst/>
                          <a:latin typeface="Calibri" panose="020F0502020204030204" pitchFamily="34" charset="0"/>
                        </a:rPr>
                        <a:t>3.04</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dirty="0">
                          <a:solidFill>
                            <a:srgbClr val="000000"/>
                          </a:solidFill>
                          <a:effectLst/>
                          <a:latin typeface="Calibri" panose="020F0502020204030204" pitchFamily="34" charset="0"/>
                        </a:rPr>
                        <a:t>0.00</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1718834609"/>
                  </a:ext>
                </a:extLst>
              </a:tr>
              <a:tr h="162040">
                <a:tc vMerge="1">
                  <a:txBody>
                    <a:bodyPr/>
                    <a:lstStyle/>
                    <a:p>
                      <a:pPr algn="l" fontAlgn="b"/>
                      <a:endParaRPr lang="en-US" sz="1050" b="1" i="0" u="none" strike="noStrike" dirty="0">
                        <a:solidFill>
                          <a:srgbClr val="000000"/>
                        </a:solidFill>
                        <a:effectLst/>
                        <a:latin typeface="Calibri" panose="020F0502020204030204" pitchFamily="34" charset="0"/>
                      </a:endParaRPr>
                    </a:p>
                  </a:txBody>
                  <a:tcPr marL="27432" marR="27432" marT="4295" marB="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1050" b="0" i="0" u="none" strike="noStrike" dirty="0">
                          <a:solidFill>
                            <a:srgbClr val="000000"/>
                          </a:solidFill>
                          <a:effectLst/>
                          <a:latin typeface="Calibri" panose="020F0502020204030204" pitchFamily="34" charset="0"/>
                        </a:rPr>
                        <a:t>2023</a:t>
                      </a:r>
                    </a:p>
                  </a:txBody>
                  <a:tcPr marL="18288" marR="18288" marT="4295"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endParaRPr lang="en-CA" sz="1000" b="0" i="0" u="none" strike="noStrike" dirty="0">
                        <a:solidFill>
                          <a:srgbClr val="000000"/>
                        </a:solidFill>
                        <a:effectLst/>
                        <a:latin typeface="Calibri" panose="020F0502020204030204" pitchFamily="34" charset="0"/>
                      </a:endParaRPr>
                    </a:p>
                  </a:txBody>
                  <a:tcPr marL="4763" marR="4763" marT="4763"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b"/>
                      <a:r>
                        <a:rPr lang="en-CA" sz="1000" b="0" i="0" u="none" strike="noStrike" dirty="0">
                          <a:solidFill>
                            <a:srgbClr val="000000"/>
                          </a:solidFill>
                          <a:effectLst/>
                          <a:latin typeface="Calibri" panose="020F0502020204030204" pitchFamily="34" charset="0"/>
                        </a:rPr>
                        <a:t>5.00</a:t>
                      </a:r>
                    </a:p>
                  </a:txBody>
                  <a:tcPr marL="4763" marR="4763" marT="4763"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fontAlgn="b"/>
                      <a:r>
                        <a:rPr lang="en-CA" sz="1000" b="0" i="0" u="none" strike="noStrike" dirty="0">
                          <a:solidFill>
                            <a:srgbClr val="000000"/>
                          </a:solidFill>
                          <a:effectLst/>
                          <a:latin typeface="Calibri" panose="020F0502020204030204" pitchFamily="34" charset="0"/>
                        </a:rPr>
                        <a:t>0.33</a:t>
                      </a:r>
                    </a:p>
                  </a:txBody>
                  <a:tcPr marL="4763" marR="4763" marT="4763"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3524927026"/>
                  </a:ext>
                </a:extLst>
              </a:tr>
            </a:tbl>
          </a:graphicData>
        </a:graphic>
      </p:graphicFrame>
      <p:sp>
        <p:nvSpPr>
          <p:cNvPr id="7" name="Title 6">
            <a:extLst>
              <a:ext uri="{FF2B5EF4-FFF2-40B4-BE49-F238E27FC236}">
                <a16:creationId xmlns:a16="http://schemas.microsoft.com/office/drawing/2014/main" id="{966021FC-7DEC-34EF-91EF-5A95D8E0358B}"/>
              </a:ext>
            </a:extLst>
          </p:cNvPr>
          <p:cNvSpPr>
            <a:spLocks noGrp="1"/>
          </p:cNvSpPr>
          <p:nvPr>
            <p:ph type="title"/>
          </p:nvPr>
        </p:nvSpPr>
        <p:spPr>
          <a:xfrm>
            <a:off x="749084" y="208439"/>
            <a:ext cx="8471087" cy="650875"/>
          </a:xfrm>
        </p:spPr>
        <p:txBody>
          <a:bodyPr>
            <a:normAutofit/>
          </a:bodyPr>
          <a:lstStyle/>
          <a:p>
            <a:r>
              <a:rPr lang="es-ES" dirty="0"/>
              <a:t>Country </a:t>
            </a:r>
            <a:r>
              <a:rPr lang="es-ES" dirty="0" err="1"/>
              <a:t>level</a:t>
            </a:r>
            <a:r>
              <a:rPr lang="es-ES" dirty="0"/>
              <a:t> </a:t>
            </a:r>
            <a:r>
              <a:rPr lang="es-ES" dirty="0" err="1"/>
              <a:t>scorecard</a:t>
            </a:r>
            <a:endParaRPr lang="en-BE" dirty="0"/>
          </a:p>
        </p:txBody>
      </p:sp>
      <p:sp>
        <p:nvSpPr>
          <p:cNvPr id="2" name="Date Placeholder 3">
            <a:extLst>
              <a:ext uri="{FF2B5EF4-FFF2-40B4-BE49-F238E27FC236}">
                <a16:creationId xmlns:a16="http://schemas.microsoft.com/office/drawing/2014/main" id="{2BC9ADE2-6FB3-E1F0-6A52-168556CAE041}"/>
              </a:ext>
            </a:extLst>
          </p:cNvPr>
          <p:cNvSpPr>
            <a:spLocks noGrp="1"/>
          </p:cNvSpPr>
          <p:nvPr>
            <p:ph type="dt" sz="half" idx="2"/>
          </p:nvPr>
        </p:nvSpPr>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6359DE43-0B5F-47E0-23B1-E636238C014C}"/>
              </a:ext>
            </a:extLst>
          </p:cNvPr>
          <p:cNvSpPr>
            <a:spLocks noGrp="1"/>
          </p:cNvSpPr>
          <p:nvPr>
            <p:ph type="ftr" sz="quarter" idx="3"/>
          </p:nvPr>
        </p:nvSpPr>
        <p:spPr>
          <a:xfrm>
            <a:off x="4038600" y="6542584"/>
            <a:ext cx="4114800" cy="365125"/>
          </a:xfrm>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423454DF-25C4-FFE0-B47C-5BE8CCD6A971}"/>
              </a:ext>
            </a:extLst>
          </p:cNvPr>
          <p:cNvSpPr>
            <a:spLocks noGrp="1"/>
          </p:cNvSpPr>
          <p:nvPr>
            <p:ph type="sldNum" sz="quarter" idx="4"/>
          </p:nvPr>
        </p:nvSpPr>
        <p:spPr/>
        <p:txBody>
          <a:bodyPr/>
          <a:lstStyle/>
          <a:p>
            <a:fld id="{4A9CEFBC-9863-BD47-BA2B-008170C231CB}" type="slidenum">
              <a:rPr lang="en-US" smtClean="0"/>
              <a:pPr/>
              <a:t>17</a:t>
            </a:fld>
            <a:endParaRPr lang="en-US" dirty="0"/>
          </a:p>
        </p:txBody>
      </p:sp>
      <p:sp>
        <p:nvSpPr>
          <p:cNvPr id="6" name="TextBox 5">
            <a:extLst>
              <a:ext uri="{FF2B5EF4-FFF2-40B4-BE49-F238E27FC236}">
                <a16:creationId xmlns:a16="http://schemas.microsoft.com/office/drawing/2014/main" id="{31FB383A-BBD8-DE87-704C-46DF6C1E2615}"/>
              </a:ext>
            </a:extLst>
          </p:cNvPr>
          <p:cNvSpPr txBox="1"/>
          <p:nvPr/>
        </p:nvSpPr>
        <p:spPr>
          <a:xfrm>
            <a:off x="10699951" y="5987121"/>
            <a:ext cx="2101795" cy="215444"/>
          </a:xfrm>
          <a:prstGeom prst="rect">
            <a:avLst/>
          </a:prstGeom>
          <a:noFill/>
        </p:spPr>
        <p:txBody>
          <a:bodyPr wrap="square" rtlCol="0">
            <a:spAutoFit/>
          </a:bodyPr>
          <a:lstStyle/>
          <a:p>
            <a:r>
              <a:rPr lang="en-US" sz="800" dirty="0"/>
              <a:t>RRT: renal replacement therapy</a:t>
            </a:r>
          </a:p>
        </p:txBody>
      </p:sp>
      <p:graphicFrame>
        <p:nvGraphicFramePr>
          <p:cNvPr id="8" name="Table 7">
            <a:extLst>
              <a:ext uri="{FF2B5EF4-FFF2-40B4-BE49-F238E27FC236}">
                <a16:creationId xmlns:a16="http://schemas.microsoft.com/office/drawing/2014/main" id="{020B6721-3E57-0946-1751-85D69118E2C0}"/>
              </a:ext>
            </a:extLst>
          </p:cNvPr>
          <p:cNvGraphicFramePr>
            <a:graphicFrameLocks noGrp="1"/>
          </p:cNvGraphicFramePr>
          <p:nvPr>
            <p:extLst>
              <p:ext uri="{D42A27DB-BD31-4B8C-83A1-F6EECF244321}">
                <p14:modId xmlns:p14="http://schemas.microsoft.com/office/powerpoint/2010/main" val="1774855811"/>
              </p:ext>
            </p:extLst>
          </p:nvPr>
        </p:nvGraphicFramePr>
        <p:xfrm>
          <a:off x="1526639" y="6156398"/>
          <a:ext cx="1366322" cy="243840"/>
        </p:xfrm>
        <a:graphic>
          <a:graphicData uri="http://schemas.openxmlformats.org/drawingml/2006/table">
            <a:tbl>
              <a:tblPr firstRow="1" bandRow="1">
                <a:tableStyleId>{5C22544A-7EE6-4342-B048-85BDC9FD1C3A}</a:tableStyleId>
              </a:tblPr>
              <a:tblGrid>
                <a:gridCol w="455441">
                  <a:extLst>
                    <a:ext uri="{9D8B030D-6E8A-4147-A177-3AD203B41FA5}">
                      <a16:colId xmlns:a16="http://schemas.microsoft.com/office/drawing/2014/main" val="2576486781"/>
                    </a:ext>
                  </a:extLst>
                </a:gridCol>
                <a:gridCol w="455440">
                  <a:extLst>
                    <a:ext uri="{9D8B030D-6E8A-4147-A177-3AD203B41FA5}">
                      <a16:colId xmlns:a16="http://schemas.microsoft.com/office/drawing/2014/main" val="291270416"/>
                    </a:ext>
                  </a:extLst>
                </a:gridCol>
                <a:gridCol w="455441">
                  <a:extLst>
                    <a:ext uri="{9D8B030D-6E8A-4147-A177-3AD203B41FA5}">
                      <a16:colId xmlns:a16="http://schemas.microsoft.com/office/drawing/2014/main" val="1377192177"/>
                    </a:ext>
                  </a:extLst>
                </a:gridCol>
              </a:tblGrid>
              <a:tr h="127951">
                <a:tc>
                  <a:txBody>
                    <a:bodyPr/>
                    <a:lstStyle/>
                    <a:p>
                      <a:pPr algn="ctr"/>
                      <a:r>
                        <a:rPr lang="en-US" sz="1000" b="0" dirty="0">
                          <a:solidFill>
                            <a:schemeClr val="tx1"/>
                          </a:solidFill>
                        </a:rPr>
                        <a:t>Yes</a:t>
                      </a:r>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tc>
                  <a:txBody>
                    <a:bodyPr/>
                    <a:lstStyle/>
                    <a:p>
                      <a:pPr algn="ctr"/>
                      <a:r>
                        <a:rPr lang="en-US" sz="1000" b="0" dirty="0">
                          <a:solidFill>
                            <a:schemeClr val="tx1"/>
                          </a:solidFill>
                        </a:rPr>
                        <a:t>No</a:t>
                      </a:r>
                    </a:p>
                  </a:txBody>
                  <a:tcP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5050"/>
                    </a:solidFill>
                  </a:tcPr>
                </a:tc>
                <a:tc>
                  <a:txBody>
                    <a:bodyPr/>
                    <a:lstStyle/>
                    <a:p>
                      <a:pPr algn="ctr"/>
                      <a:r>
                        <a:rPr lang="en-US" sz="1000" b="0" dirty="0">
                          <a:solidFill>
                            <a:schemeClr val="tx1"/>
                          </a:solidFill>
                        </a:rPr>
                        <a:t>N/A</a:t>
                      </a:r>
                    </a:p>
                  </a:txBody>
                  <a:tcP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6A6A6"/>
                    </a:solidFill>
                  </a:tcPr>
                </a:tc>
                <a:extLst>
                  <a:ext uri="{0D108BD9-81ED-4DB2-BD59-A6C34878D82A}">
                    <a16:rowId xmlns:a16="http://schemas.microsoft.com/office/drawing/2014/main" val="403492718"/>
                  </a:ext>
                </a:extLst>
              </a:tr>
            </a:tbl>
          </a:graphicData>
        </a:graphic>
      </p:graphicFrame>
    </p:spTree>
    <p:extLst>
      <p:ext uri="{BB962C8B-B14F-4D97-AF65-F5344CB8AC3E}">
        <p14:creationId xmlns:p14="http://schemas.microsoft.com/office/powerpoint/2010/main" val="961210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CD19F5-5195-FAA2-A32E-CA6D277C8BF6}"/>
              </a:ext>
            </a:extLst>
          </p:cNvPr>
          <p:cNvPicPr>
            <a:picLocks noChangeAspect="1"/>
          </p:cNvPicPr>
          <p:nvPr/>
        </p:nvPicPr>
        <p:blipFill>
          <a:blip r:embed="rId2"/>
          <a:stretch>
            <a:fillRect/>
          </a:stretch>
        </p:blipFill>
        <p:spPr>
          <a:xfrm>
            <a:off x="137246" y="1691640"/>
            <a:ext cx="5126509" cy="331559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289276844"/>
              </p:ext>
            </p:extLst>
          </p:nvPr>
        </p:nvGraphicFramePr>
        <p:xfrm>
          <a:off x="5413249" y="1457112"/>
          <a:ext cx="6595249" cy="3840480"/>
        </p:xfrm>
        <a:graphic>
          <a:graphicData uri="http://schemas.openxmlformats.org/drawingml/2006/table">
            <a:tbl>
              <a:tblPr firstRow="1" firstCol="1" bandRow="1">
                <a:tableStyleId>{F5AB1C69-6EDB-4FF4-983F-18BD219EF322}</a:tableStyleId>
              </a:tblPr>
              <a:tblGrid>
                <a:gridCol w="1149757">
                  <a:extLst>
                    <a:ext uri="{9D8B030D-6E8A-4147-A177-3AD203B41FA5}">
                      <a16:colId xmlns:a16="http://schemas.microsoft.com/office/drawing/2014/main" val="1182529159"/>
                    </a:ext>
                  </a:extLst>
                </a:gridCol>
                <a:gridCol w="777780">
                  <a:extLst>
                    <a:ext uri="{9D8B030D-6E8A-4147-A177-3AD203B41FA5}">
                      <a16:colId xmlns:a16="http://schemas.microsoft.com/office/drawing/2014/main" val="4160482733"/>
                    </a:ext>
                  </a:extLst>
                </a:gridCol>
                <a:gridCol w="777780">
                  <a:extLst>
                    <a:ext uri="{9D8B030D-6E8A-4147-A177-3AD203B41FA5}">
                      <a16:colId xmlns:a16="http://schemas.microsoft.com/office/drawing/2014/main" val="3103508858"/>
                    </a:ext>
                  </a:extLst>
                </a:gridCol>
                <a:gridCol w="777780">
                  <a:extLst>
                    <a:ext uri="{9D8B030D-6E8A-4147-A177-3AD203B41FA5}">
                      <a16:colId xmlns:a16="http://schemas.microsoft.com/office/drawing/2014/main" val="4087368484"/>
                    </a:ext>
                  </a:extLst>
                </a:gridCol>
                <a:gridCol w="778296">
                  <a:extLst>
                    <a:ext uri="{9D8B030D-6E8A-4147-A177-3AD203B41FA5}">
                      <a16:colId xmlns:a16="http://schemas.microsoft.com/office/drawing/2014/main" val="581704089"/>
                    </a:ext>
                  </a:extLst>
                </a:gridCol>
                <a:gridCol w="777780">
                  <a:extLst>
                    <a:ext uri="{9D8B030D-6E8A-4147-A177-3AD203B41FA5}">
                      <a16:colId xmlns:a16="http://schemas.microsoft.com/office/drawing/2014/main" val="3619491183"/>
                    </a:ext>
                  </a:extLst>
                </a:gridCol>
                <a:gridCol w="777780">
                  <a:extLst>
                    <a:ext uri="{9D8B030D-6E8A-4147-A177-3AD203B41FA5}">
                      <a16:colId xmlns:a16="http://schemas.microsoft.com/office/drawing/2014/main" val="3397858457"/>
                    </a:ext>
                  </a:extLst>
                </a:gridCol>
                <a:gridCol w="778296">
                  <a:extLst>
                    <a:ext uri="{9D8B030D-6E8A-4147-A177-3AD203B41FA5}">
                      <a16:colId xmlns:a16="http://schemas.microsoft.com/office/drawing/2014/main" val="3575898245"/>
                    </a:ext>
                  </a:extLst>
                </a:gridCol>
              </a:tblGrid>
              <a:tr h="551281">
                <a:tc>
                  <a:txBody>
                    <a:bodyPr/>
                    <a:lstStyle/>
                    <a:p>
                      <a:pPr marL="0" marR="0" algn="ctr">
                        <a:spcBef>
                          <a:spcPts val="0"/>
                        </a:spcBef>
                        <a:spcAft>
                          <a:spcPts val="0"/>
                        </a:spcAft>
                      </a:pPr>
                      <a:r>
                        <a:rPr lang="en-US" sz="900" dirty="0">
                          <a:solidFill>
                            <a:schemeClr val="bg1"/>
                          </a:solidFill>
                          <a:effectLst/>
                        </a:rPr>
                        <a:t>Country</a:t>
                      </a:r>
                      <a:endParaRPr lang="en-US" sz="11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Publicly funded by </a:t>
                      </a:r>
                      <a:r>
                        <a:rPr lang="en-US" sz="900" dirty="0" err="1">
                          <a:solidFill>
                            <a:schemeClr val="tx1">
                              <a:lumMod val="75000"/>
                              <a:lumOff val="25000"/>
                            </a:schemeClr>
                          </a:solidFill>
                          <a:effectLst/>
                        </a:rPr>
                        <a:t>govt</a:t>
                      </a:r>
                      <a:r>
                        <a:rPr lang="en-US" sz="900" dirty="0">
                          <a:solidFill>
                            <a:schemeClr val="tx1">
                              <a:lumMod val="75000"/>
                              <a:lumOff val="25000"/>
                            </a:schemeClr>
                          </a:solidFill>
                          <a:effectLst/>
                        </a:rPr>
                        <a:t>; free at the point of delivery</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Publicly funded by </a:t>
                      </a:r>
                      <a:r>
                        <a:rPr lang="en-US" sz="900" dirty="0" err="1">
                          <a:solidFill>
                            <a:schemeClr val="tx1">
                              <a:lumMod val="75000"/>
                              <a:lumOff val="25000"/>
                            </a:schemeClr>
                          </a:solidFill>
                          <a:effectLst/>
                        </a:rPr>
                        <a:t>govt</a:t>
                      </a:r>
                      <a:r>
                        <a:rPr lang="en-US" sz="900" dirty="0">
                          <a:solidFill>
                            <a:schemeClr val="tx1">
                              <a:lumMod val="75000"/>
                              <a:lumOff val="25000"/>
                            </a:schemeClr>
                          </a:solidFill>
                          <a:effectLst/>
                        </a:rPr>
                        <a:t> but with some fees at the point of delivery</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Mix of public and private funding systems</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Solely private and out-of-pocket</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800"/>
                        </a:spcAft>
                      </a:pPr>
                      <a:r>
                        <a:rPr lang="en-US" sz="900" dirty="0">
                          <a:solidFill>
                            <a:schemeClr val="tx1">
                              <a:lumMod val="75000"/>
                              <a:lumOff val="25000"/>
                            </a:schemeClr>
                          </a:solidFill>
                          <a:effectLst/>
                        </a:rPr>
                        <a:t>Solely private through health insurance</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Multiple systems</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rPr>
                        <a:t>Other</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02579419"/>
                  </a:ext>
                </a:extLst>
              </a:tr>
              <a:tr h="274320">
                <a:tc>
                  <a:txBody>
                    <a:bodyPr/>
                    <a:lstStyle/>
                    <a:p>
                      <a:pPr marL="0" marR="0">
                        <a:spcBef>
                          <a:spcPts val="0"/>
                        </a:spcBef>
                        <a:spcAft>
                          <a:spcPts val="0"/>
                        </a:spcAft>
                      </a:pPr>
                      <a:r>
                        <a:rPr lang="en-US" sz="900" dirty="0">
                          <a:solidFill>
                            <a:schemeClr val="tx1">
                              <a:lumMod val="75000"/>
                              <a:lumOff val="25000"/>
                            </a:schemeClr>
                          </a:solidFill>
                          <a:effectLst/>
                        </a:rPr>
                        <a:t>Iran, Islamic Rep.</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63612078"/>
                  </a:ext>
                </a:extLst>
              </a:tr>
              <a:tr h="274320">
                <a:tc>
                  <a:txBody>
                    <a:bodyPr/>
                    <a:lstStyle/>
                    <a:p>
                      <a:pPr marL="0" marR="0">
                        <a:spcBef>
                          <a:spcPts val="0"/>
                        </a:spcBef>
                        <a:spcAft>
                          <a:spcPts val="0"/>
                        </a:spcAft>
                      </a:pPr>
                      <a:r>
                        <a:rPr lang="en-US" sz="900" dirty="0">
                          <a:solidFill>
                            <a:schemeClr val="tx1">
                              <a:lumMod val="75000"/>
                              <a:lumOff val="25000"/>
                            </a:schemeClr>
                          </a:solidFill>
                          <a:effectLst/>
                        </a:rPr>
                        <a:t>Iraq</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61972304"/>
                  </a:ext>
                </a:extLst>
              </a:tr>
              <a:tr h="274320">
                <a:tc>
                  <a:txBody>
                    <a:bodyPr/>
                    <a:lstStyle/>
                    <a:p>
                      <a:pPr marL="0" marR="0">
                        <a:spcBef>
                          <a:spcPts val="0"/>
                        </a:spcBef>
                        <a:spcAft>
                          <a:spcPts val="0"/>
                        </a:spcAft>
                      </a:pPr>
                      <a:r>
                        <a:rPr lang="en-US" sz="900" dirty="0">
                          <a:solidFill>
                            <a:schemeClr val="tx1">
                              <a:lumMod val="75000"/>
                              <a:lumOff val="25000"/>
                            </a:schemeClr>
                          </a:solidFill>
                          <a:effectLst/>
                        </a:rPr>
                        <a:t>Jordan</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30458478"/>
                  </a:ext>
                </a:extLst>
              </a:tr>
              <a:tr h="274320">
                <a:tc>
                  <a:txBody>
                    <a:bodyPr/>
                    <a:lstStyle/>
                    <a:p>
                      <a:pPr marL="0" marR="0">
                        <a:spcBef>
                          <a:spcPts val="0"/>
                        </a:spcBef>
                        <a:spcAft>
                          <a:spcPts val="0"/>
                        </a:spcAft>
                      </a:pPr>
                      <a:r>
                        <a:rPr lang="en-US" sz="900" dirty="0">
                          <a:solidFill>
                            <a:schemeClr val="tx1">
                              <a:lumMod val="75000"/>
                              <a:lumOff val="25000"/>
                            </a:schemeClr>
                          </a:solidFill>
                          <a:effectLst/>
                        </a:rPr>
                        <a:t>Kuwait</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97281863"/>
                  </a:ext>
                </a:extLst>
              </a:tr>
              <a:tr h="274320">
                <a:tc>
                  <a:txBody>
                    <a:bodyPr/>
                    <a:lstStyle/>
                    <a:p>
                      <a:pPr marL="0" marR="0">
                        <a:spcBef>
                          <a:spcPts val="0"/>
                        </a:spcBef>
                        <a:spcAft>
                          <a:spcPts val="0"/>
                        </a:spcAft>
                      </a:pPr>
                      <a:r>
                        <a:rPr lang="en-US" sz="900" dirty="0">
                          <a:solidFill>
                            <a:schemeClr val="tx1">
                              <a:lumMod val="75000"/>
                              <a:lumOff val="25000"/>
                            </a:schemeClr>
                          </a:solidFill>
                          <a:effectLst/>
                        </a:rPr>
                        <a:t>Lebanon</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48632582"/>
                  </a:ext>
                </a:extLst>
              </a:tr>
              <a:tr h="274320">
                <a:tc>
                  <a:txBody>
                    <a:bodyPr/>
                    <a:lstStyle/>
                    <a:p>
                      <a:pPr marL="0" marR="0">
                        <a:spcBef>
                          <a:spcPts val="0"/>
                        </a:spcBef>
                        <a:spcAft>
                          <a:spcPts val="0"/>
                        </a:spcAft>
                      </a:pPr>
                      <a:r>
                        <a:rPr lang="en-US" sz="900" dirty="0">
                          <a:solidFill>
                            <a:schemeClr val="tx1">
                              <a:lumMod val="75000"/>
                              <a:lumOff val="25000"/>
                            </a:schemeClr>
                          </a:solidFill>
                          <a:effectLst/>
                        </a:rPr>
                        <a:t>Oman</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20363710"/>
                  </a:ext>
                </a:extLst>
              </a:tr>
              <a:tr h="274320">
                <a:tc>
                  <a:txBody>
                    <a:bodyPr/>
                    <a:lstStyle/>
                    <a:p>
                      <a:pPr marL="0" marR="0">
                        <a:spcBef>
                          <a:spcPts val="0"/>
                        </a:spcBef>
                        <a:spcAft>
                          <a:spcPts val="0"/>
                        </a:spcAft>
                      </a:pPr>
                      <a:r>
                        <a:rPr lang="en-US" sz="900" dirty="0">
                          <a:solidFill>
                            <a:schemeClr val="tx1">
                              <a:lumMod val="75000"/>
                              <a:lumOff val="25000"/>
                            </a:schemeClr>
                          </a:solidFill>
                          <a:effectLst/>
                        </a:rPr>
                        <a:t>Qatar</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25875177"/>
                  </a:ext>
                </a:extLst>
              </a:tr>
              <a:tr h="274320">
                <a:tc>
                  <a:txBody>
                    <a:bodyPr/>
                    <a:lstStyle/>
                    <a:p>
                      <a:pPr marL="0" marR="0">
                        <a:spcBef>
                          <a:spcPts val="0"/>
                        </a:spcBef>
                        <a:spcAft>
                          <a:spcPts val="0"/>
                        </a:spcAft>
                      </a:pPr>
                      <a:r>
                        <a:rPr lang="en-US" sz="900" dirty="0">
                          <a:solidFill>
                            <a:schemeClr val="tx1">
                              <a:lumMod val="75000"/>
                              <a:lumOff val="25000"/>
                            </a:schemeClr>
                          </a:solidFill>
                          <a:effectLst/>
                        </a:rPr>
                        <a:t>Saudi Arabia</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70238718"/>
                  </a:ext>
                </a:extLst>
              </a:tr>
              <a:tr h="274320">
                <a:tc>
                  <a:txBody>
                    <a:bodyPr/>
                    <a:lstStyle/>
                    <a:p>
                      <a:pPr marL="0" marR="0">
                        <a:spcBef>
                          <a:spcPts val="0"/>
                        </a:spcBef>
                        <a:spcAft>
                          <a:spcPts val="0"/>
                        </a:spcAft>
                      </a:pPr>
                      <a:r>
                        <a:rPr lang="en-US" sz="900" dirty="0">
                          <a:solidFill>
                            <a:schemeClr val="tx1">
                              <a:lumMod val="75000"/>
                              <a:lumOff val="25000"/>
                            </a:schemeClr>
                          </a:solidFill>
                          <a:effectLst/>
                        </a:rPr>
                        <a:t>Syrian Arab Republic</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27680458"/>
                  </a:ext>
                </a:extLst>
              </a:tr>
              <a:tr h="274320">
                <a:tc>
                  <a:txBody>
                    <a:bodyPr/>
                    <a:lstStyle/>
                    <a:p>
                      <a:pPr marL="0" marR="0">
                        <a:spcBef>
                          <a:spcPts val="0"/>
                        </a:spcBef>
                        <a:spcAft>
                          <a:spcPts val="0"/>
                        </a:spcAft>
                      </a:pPr>
                      <a:r>
                        <a:rPr lang="en-US" sz="900" dirty="0">
                          <a:solidFill>
                            <a:schemeClr val="tx1">
                              <a:lumMod val="75000"/>
                              <a:lumOff val="25000"/>
                            </a:schemeClr>
                          </a:solidFill>
                          <a:effectLst/>
                        </a:rPr>
                        <a:t>United Arab Emirates</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82794424"/>
                  </a:ext>
                </a:extLst>
              </a:tr>
              <a:tr h="274320">
                <a:tc>
                  <a:txBody>
                    <a:bodyPr/>
                    <a:lstStyle/>
                    <a:p>
                      <a:pPr marL="0" marR="0">
                        <a:spcBef>
                          <a:spcPts val="0"/>
                        </a:spcBef>
                        <a:spcAft>
                          <a:spcPts val="0"/>
                        </a:spcAft>
                      </a:pPr>
                      <a:r>
                        <a:rPr lang="en-US" sz="900" dirty="0">
                          <a:solidFill>
                            <a:schemeClr val="tx1">
                              <a:lumMod val="75000"/>
                              <a:lumOff val="25000"/>
                            </a:schemeClr>
                          </a:solidFill>
                          <a:effectLst/>
                        </a:rPr>
                        <a:t>West Bank and Gaza</a:t>
                      </a:r>
                      <a:endParaRPr lang="en-US" sz="11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a:solidFill>
                            <a:schemeClr val="tx1">
                              <a:lumMod val="75000"/>
                              <a:lumOff val="25000"/>
                            </a:schemeClr>
                          </a:solidFill>
                          <a:effectLst/>
                        </a:rPr>
                        <a:t> </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 </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43527070"/>
                  </a:ext>
                </a:extLst>
              </a:tr>
            </a:tbl>
          </a:graphicData>
        </a:graphic>
      </p:graphicFrame>
      <p:sp>
        <p:nvSpPr>
          <p:cNvPr id="6" name="Oval 5"/>
          <p:cNvSpPr/>
          <p:nvPr/>
        </p:nvSpPr>
        <p:spPr>
          <a:xfrm>
            <a:off x="1904191" y="1737360"/>
            <a:ext cx="2423970" cy="14071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A8C2CF0F-E0B3-E47E-DCBF-E415CEB89EC2}"/>
              </a:ext>
            </a:extLst>
          </p:cNvPr>
          <p:cNvSpPr/>
          <p:nvPr/>
        </p:nvSpPr>
        <p:spPr>
          <a:xfrm>
            <a:off x="132166" y="1681480"/>
            <a:ext cx="5133328" cy="332575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3AD84A95-7EEF-660B-5AD1-BEDC5A7A08E7}"/>
              </a:ext>
            </a:extLst>
          </p:cNvPr>
          <p:cNvSpPr txBox="1"/>
          <p:nvPr/>
        </p:nvSpPr>
        <p:spPr>
          <a:xfrm>
            <a:off x="5413249" y="5434752"/>
            <a:ext cx="687299" cy="230832"/>
          </a:xfrm>
          <a:prstGeom prst="rect">
            <a:avLst/>
          </a:prstGeom>
          <a:noFill/>
        </p:spPr>
        <p:txBody>
          <a:bodyPr wrap="square" rtlCol="0">
            <a:spAutoFit/>
          </a:bodyPr>
          <a:lstStyle/>
          <a:p>
            <a:r>
              <a:rPr lang="en-US" sz="900" dirty="0">
                <a:latin typeface="Gill Sans MT" panose="020B0502020104020203" pitchFamily="34" charset="0"/>
              </a:rPr>
              <a:t>X : </a:t>
            </a:r>
            <a:r>
              <a:rPr lang="en-US" sz="900" dirty="0"/>
              <a:t>Yes</a:t>
            </a:r>
          </a:p>
        </p:txBody>
      </p:sp>
      <p:sp>
        <p:nvSpPr>
          <p:cNvPr id="11" name="Title 10">
            <a:extLst>
              <a:ext uri="{FF2B5EF4-FFF2-40B4-BE49-F238E27FC236}">
                <a16:creationId xmlns:a16="http://schemas.microsoft.com/office/drawing/2014/main" id="{C7BEAAD3-1E51-1903-7157-488E12246C2A}"/>
              </a:ext>
            </a:extLst>
          </p:cNvPr>
          <p:cNvSpPr>
            <a:spLocks noGrp="1"/>
          </p:cNvSpPr>
          <p:nvPr>
            <p:ph type="title"/>
          </p:nvPr>
        </p:nvSpPr>
        <p:spPr/>
        <p:txBody>
          <a:bodyPr>
            <a:normAutofit/>
          </a:bodyPr>
          <a:lstStyle/>
          <a:p>
            <a:r>
              <a:rPr lang="es-ES" dirty="0" err="1"/>
              <a:t>Funding</a:t>
            </a:r>
            <a:r>
              <a:rPr lang="es-ES" dirty="0"/>
              <a:t> </a:t>
            </a:r>
            <a:r>
              <a:rPr lang="es-ES" dirty="0" err="1"/>
              <a:t>for</a:t>
            </a:r>
            <a:r>
              <a:rPr lang="es-ES" dirty="0"/>
              <a:t> non-</a:t>
            </a:r>
            <a:r>
              <a:rPr lang="es-ES" dirty="0" err="1"/>
              <a:t>dialysis</a:t>
            </a:r>
            <a:r>
              <a:rPr lang="es-ES" dirty="0"/>
              <a:t> CKD</a:t>
            </a:r>
            <a:endParaRPr lang="en-BE" dirty="0"/>
          </a:p>
        </p:txBody>
      </p:sp>
      <p:sp>
        <p:nvSpPr>
          <p:cNvPr id="5" name="Date Placeholder 3">
            <a:extLst>
              <a:ext uri="{FF2B5EF4-FFF2-40B4-BE49-F238E27FC236}">
                <a16:creationId xmlns:a16="http://schemas.microsoft.com/office/drawing/2014/main" id="{6496AB6F-7DBC-95FF-3646-DBCACD1CB0D7}"/>
              </a:ext>
            </a:extLst>
          </p:cNvPr>
          <p:cNvSpPr>
            <a:spLocks noGrp="1"/>
          </p:cNvSpPr>
          <p:nvPr>
            <p:ph type="dt" sz="half" idx="2"/>
          </p:nvPr>
        </p:nvSpPr>
        <p:spPr/>
        <p:txBody>
          <a:bodyPr/>
          <a:lstStyle/>
          <a:p>
            <a:r>
              <a:rPr lang="en-GB" dirty="0"/>
              <a:t>July 2023</a:t>
            </a:r>
            <a:endParaRPr lang="en-US" dirty="0"/>
          </a:p>
        </p:txBody>
      </p:sp>
      <p:sp>
        <p:nvSpPr>
          <p:cNvPr id="8" name="Footer Placeholder 4">
            <a:extLst>
              <a:ext uri="{FF2B5EF4-FFF2-40B4-BE49-F238E27FC236}">
                <a16:creationId xmlns:a16="http://schemas.microsoft.com/office/drawing/2014/main" id="{053982F2-4D2D-D203-BF80-0C93451E8192}"/>
              </a:ext>
            </a:extLst>
          </p:cNvPr>
          <p:cNvSpPr>
            <a:spLocks noGrp="1"/>
          </p:cNvSpPr>
          <p:nvPr>
            <p:ph type="ftr" sz="quarter" idx="3"/>
          </p:nvPr>
        </p:nvSpPr>
        <p:spPr/>
        <p:txBody>
          <a:bodyPr/>
          <a:lstStyle/>
          <a:p>
            <a:r>
              <a:rPr lang="en-US"/>
              <a:t>International Society of Nephrology</a:t>
            </a:r>
          </a:p>
        </p:txBody>
      </p:sp>
      <p:sp>
        <p:nvSpPr>
          <p:cNvPr id="10" name="Slide Number Placeholder 5">
            <a:extLst>
              <a:ext uri="{FF2B5EF4-FFF2-40B4-BE49-F238E27FC236}">
                <a16:creationId xmlns:a16="http://schemas.microsoft.com/office/drawing/2014/main" id="{4C203F9E-A16B-FE63-797E-2EB659F70C1E}"/>
              </a:ext>
            </a:extLst>
          </p:cNvPr>
          <p:cNvSpPr>
            <a:spLocks noGrp="1"/>
          </p:cNvSpPr>
          <p:nvPr>
            <p:ph type="sldNum" sz="quarter" idx="4"/>
          </p:nvPr>
        </p:nvSpPr>
        <p:spPr/>
        <p:txBody>
          <a:bodyPr/>
          <a:lstStyle/>
          <a:p>
            <a:fld id="{4A9CEFBC-9863-BD47-BA2B-008170C231CB}" type="slidenum">
              <a:rPr lang="en-US" smtClean="0"/>
              <a:pPr/>
              <a:t>18</a:t>
            </a:fld>
            <a:endParaRPr lang="en-US" dirty="0"/>
          </a:p>
        </p:txBody>
      </p:sp>
    </p:spTree>
    <p:extLst>
      <p:ext uri="{BB962C8B-B14F-4D97-AF65-F5344CB8AC3E}">
        <p14:creationId xmlns:p14="http://schemas.microsoft.com/office/powerpoint/2010/main" val="417673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96F1760-6496-6875-C1A9-0B474B3315D3}"/>
              </a:ext>
            </a:extLst>
          </p:cNvPr>
          <p:cNvSpPr txBox="1"/>
          <p:nvPr/>
        </p:nvSpPr>
        <p:spPr>
          <a:xfrm>
            <a:off x="812628" y="4405266"/>
            <a:ext cx="687299" cy="246221"/>
          </a:xfrm>
          <a:prstGeom prst="rect">
            <a:avLst/>
          </a:prstGeom>
          <a:noFill/>
        </p:spPr>
        <p:txBody>
          <a:bodyPr wrap="square" rtlCol="0">
            <a:spAutoFit/>
          </a:bodyPr>
          <a:lstStyle/>
          <a:p>
            <a:r>
              <a:rPr lang="en-US" sz="1000" dirty="0"/>
              <a:t>X : Yes</a:t>
            </a:r>
            <a:endParaRPr lang="en-US" sz="800" dirty="0"/>
          </a:p>
        </p:txBody>
      </p:sp>
      <p:sp>
        <p:nvSpPr>
          <p:cNvPr id="5" name="Rectangle 4">
            <a:extLst>
              <a:ext uri="{FF2B5EF4-FFF2-40B4-BE49-F238E27FC236}">
                <a16:creationId xmlns:a16="http://schemas.microsoft.com/office/drawing/2014/main" id="{FD1A8992-57AD-4293-9C3E-C1D3E72AC4A3}"/>
              </a:ext>
            </a:extLst>
          </p:cNvPr>
          <p:cNvSpPr/>
          <p:nvPr/>
        </p:nvSpPr>
        <p:spPr>
          <a:xfrm>
            <a:off x="812628" y="4672120"/>
            <a:ext cx="6851072" cy="25410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07000"/>
              </a:lnSpc>
              <a:defRPr/>
            </a:pPr>
            <a:r>
              <a:rPr lang="en-US" sz="1000" dirty="0">
                <a:solidFill>
                  <a:prstClr val="black"/>
                </a:solidFill>
                <a:ea typeface="Calibri" panose="020F0502020204030204" pitchFamily="34" charset="0"/>
                <a:cs typeface="Times New Roman" panose="02020603050405020304" pitchFamily="18" charset="0"/>
              </a:rPr>
              <a:t>Abbreviations: AKI (Acute kidney injury), HD (hemodialysis), PD (peritoneal dialysis), TX (transplant medications)</a:t>
            </a:r>
          </a:p>
        </p:txBody>
      </p:sp>
      <p:sp>
        <p:nvSpPr>
          <p:cNvPr id="9" name="Title 8">
            <a:extLst>
              <a:ext uri="{FF2B5EF4-FFF2-40B4-BE49-F238E27FC236}">
                <a16:creationId xmlns:a16="http://schemas.microsoft.com/office/drawing/2014/main" id="{511E54CE-97B2-FC24-E374-447BC4A8EE6B}"/>
              </a:ext>
            </a:extLst>
          </p:cNvPr>
          <p:cNvSpPr>
            <a:spLocks noGrp="1"/>
          </p:cNvSpPr>
          <p:nvPr>
            <p:ph type="title"/>
          </p:nvPr>
        </p:nvSpPr>
        <p:spPr/>
        <p:txBody>
          <a:bodyPr>
            <a:normAutofit fontScale="90000"/>
          </a:bodyPr>
          <a:lstStyle/>
          <a:p>
            <a:r>
              <a:rPr lang="en-GB" dirty="0"/>
              <a:t>Funding for kidney replacement therapy (KRT)</a:t>
            </a:r>
            <a:endParaRPr lang="en-BE" dirty="0"/>
          </a:p>
        </p:txBody>
      </p:sp>
      <p:sp>
        <p:nvSpPr>
          <p:cNvPr id="6" name="Date Placeholder 3">
            <a:extLst>
              <a:ext uri="{FF2B5EF4-FFF2-40B4-BE49-F238E27FC236}">
                <a16:creationId xmlns:a16="http://schemas.microsoft.com/office/drawing/2014/main" id="{478D2BEA-B665-A7FE-CA5C-6B01E8F83BB3}"/>
              </a:ext>
            </a:extLst>
          </p:cNvPr>
          <p:cNvSpPr>
            <a:spLocks noGrp="1"/>
          </p:cNvSpPr>
          <p:nvPr>
            <p:ph type="dt" sz="half" idx="2"/>
          </p:nvPr>
        </p:nvSpPr>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16F3C2F3-5DCF-C27F-0B54-672550CE6183}"/>
              </a:ext>
            </a:extLst>
          </p:cNvPr>
          <p:cNvSpPr>
            <a:spLocks noGrp="1"/>
          </p:cNvSpPr>
          <p:nvPr>
            <p:ph type="ftr" sz="quarter" idx="3"/>
          </p:nvPr>
        </p:nvSpPr>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D33B2DA1-897C-5C3A-13EE-FAF9BBB5201D}"/>
              </a:ext>
            </a:extLst>
          </p:cNvPr>
          <p:cNvSpPr>
            <a:spLocks noGrp="1"/>
          </p:cNvSpPr>
          <p:nvPr>
            <p:ph type="sldNum" sz="quarter" idx="4"/>
          </p:nvPr>
        </p:nvSpPr>
        <p:spPr/>
        <p:txBody>
          <a:bodyPr/>
          <a:lstStyle/>
          <a:p>
            <a:fld id="{4A9CEFBC-9863-BD47-BA2B-008170C231CB}" type="slidenum">
              <a:rPr lang="en-US" smtClean="0"/>
              <a:pPr/>
              <a:t>19</a:t>
            </a:fld>
            <a:endParaRPr lang="en-US" dirty="0"/>
          </a:p>
        </p:txBody>
      </p:sp>
      <p:graphicFrame>
        <p:nvGraphicFramePr>
          <p:cNvPr id="10" name="Table 9">
            <a:extLst>
              <a:ext uri="{FF2B5EF4-FFF2-40B4-BE49-F238E27FC236}">
                <a16:creationId xmlns:a16="http://schemas.microsoft.com/office/drawing/2014/main" id="{CE352467-8902-D6EF-AEDF-64ED998DD10C}"/>
              </a:ext>
            </a:extLst>
          </p:cNvPr>
          <p:cNvGraphicFramePr>
            <a:graphicFrameLocks noGrp="1"/>
          </p:cNvGraphicFramePr>
          <p:nvPr>
            <p:extLst>
              <p:ext uri="{D42A27DB-BD31-4B8C-83A1-F6EECF244321}">
                <p14:modId xmlns:p14="http://schemas.microsoft.com/office/powerpoint/2010/main" val="3536144646"/>
              </p:ext>
            </p:extLst>
          </p:nvPr>
        </p:nvGraphicFramePr>
        <p:xfrm>
          <a:off x="771525" y="1255713"/>
          <a:ext cx="10555872" cy="2727773"/>
        </p:xfrm>
        <a:graphic>
          <a:graphicData uri="http://schemas.openxmlformats.org/drawingml/2006/table">
            <a:tbl>
              <a:tblPr firstRow="1" bandRow="1">
                <a:tableStyleId>{F2DE63D5-997A-4646-A377-4702673A728D}</a:tableStyleId>
              </a:tblPr>
              <a:tblGrid>
                <a:gridCol w="1355200">
                  <a:extLst>
                    <a:ext uri="{9D8B030D-6E8A-4147-A177-3AD203B41FA5}">
                      <a16:colId xmlns:a16="http://schemas.microsoft.com/office/drawing/2014/main" val="3489611146"/>
                    </a:ext>
                  </a:extLst>
                </a:gridCol>
                <a:gridCol w="287521">
                  <a:extLst>
                    <a:ext uri="{9D8B030D-6E8A-4147-A177-3AD203B41FA5}">
                      <a16:colId xmlns:a16="http://schemas.microsoft.com/office/drawing/2014/main" val="639348201"/>
                    </a:ext>
                  </a:extLst>
                </a:gridCol>
                <a:gridCol w="287521">
                  <a:extLst>
                    <a:ext uri="{9D8B030D-6E8A-4147-A177-3AD203B41FA5}">
                      <a16:colId xmlns:a16="http://schemas.microsoft.com/office/drawing/2014/main" val="3669359837"/>
                    </a:ext>
                  </a:extLst>
                </a:gridCol>
                <a:gridCol w="287521">
                  <a:extLst>
                    <a:ext uri="{9D8B030D-6E8A-4147-A177-3AD203B41FA5}">
                      <a16:colId xmlns:a16="http://schemas.microsoft.com/office/drawing/2014/main" val="3299093538"/>
                    </a:ext>
                  </a:extLst>
                </a:gridCol>
                <a:gridCol w="287521">
                  <a:extLst>
                    <a:ext uri="{9D8B030D-6E8A-4147-A177-3AD203B41FA5}">
                      <a16:colId xmlns:a16="http://schemas.microsoft.com/office/drawing/2014/main" val="1148208644"/>
                    </a:ext>
                  </a:extLst>
                </a:gridCol>
                <a:gridCol w="287521">
                  <a:extLst>
                    <a:ext uri="{9D8B030D-6E8A-4147-A177-3AD203B41FA5}">
                      <a16:colId xmlns:a16="http://schemas.microsoft.com/office/drawing/2014/main" val="3847723352"/>
                    </a:ext>
                  </a:extLst>
                </a:gridCol>
                <a:gridCol w="287521">
                  <a:extLst>
                    <a:ext uri="{9D8B030D-6E8A-4147-A177-3AD203B41FA5}">
                      <a16:colId xmlns:a16="http://schemas.microsoft.com/office/drawing/2014/main" val="2925065137"/>
                    </a:ext>
                  </a:extLst>
                </a:gridCol>
                <a:gridCol w="287521">
                  <a:extLst>
                    <a:ext uri="{9D8B030D-6E8A-4147-A177-3AD203B41FA5}">
                      <a16:colId xmlns:a16="http://schemas.microsoft.com/office/drawing/2014/main" val="1555292074"/>
                    </a:ext>
                  </a:extLst>
                </a:gridCol>
                <a:gridCol w="287521">
                  <a:extLst>
                    <a:ext uri="{9D8B030D-6E8A-4147-A177-3AD203B41FA5}">
                      <a16:colId xmlns:a16="http://schemas.microsoft.com/office/drawing/2014/main" val="2888561354"/>
                    </a:ext>
                  </a:extLst>
                </a:gridCol>
                <a:gridCol w="287521">
                  <a:extLst>
                    <a:ext uri="{9D8B030D-6E8A-4147-A177-3AD203B41FA5}">
                      <a16:colId xmlns:a16="http://schemas.microsoft.com/office/drawing/2014/main" val="2960447477"/>
                    </a:ext>
                  </a:extLst>
                </a:gridCol>
                <a:gridCol w="287521">
                  <a:extLst>
                    <a:ext uri="{9D8B030D-6E8A-4147-A177-3AD203B41FA5}">
                      <a16:colId xmlns:a16="http://schemas.microsoft.com/office/drawing/2014/main" val="571351662"/>
                    </a:ext>
                  </a:extLst>
                </a:gridCol>
                <a:gridCol w="287521">
                  <a:extLst>
                    <a:ext uri="{9D8B030D-6E8A-4147-A177-3AD203B41FA5}">
                      <a16:colId xmlns:a16="http://schemas.microsoft.com/office/drawing/2014/main" val="3538656247"/>
                    </a:ext>
                  </a:extLst>
                </a:gridCol>
                <a:gridCol w="287521">
                  <a:extLst>
                    <a:ext uri="{9D8B030D-6E8A-4147-A177-3AD203B41FA5}">
                      <a16:colId xmlns:a16="http://schemas.microsoft.com/office/drawing/2014/main" val="2403610402"/>
                    </a:ext>
                  </a:extLst>
                </a:gridCol>
                <a:gridCol w="287521">
                  <a:extLst>
                    <a:ext uri="{9D8B030D-6E8A-4147-A177-3AD203B41FA5}">
                      <a16:colId xmlns:a16="http://schemas.microsoft.com/office/drawing/2014/main" val="1169096673"/>
                    </a:ext>
                  </a:extLst>
                </a:gridCol>
                <a:gridCol w="287521">
                  <a:extLst>
                    <a:ext uri="{9D8B030D-6E8A-4147-A177-3AD203B41FA5}">
                      <a16:colId xmlns:a16="http://schemas.microsoft.com/office/drawing/2014/main" val="803467657"/>
                    </a:ext>
                  </a:extLst>
                </a:gridCol>
                <a:gridCol w="287521">
                  <a:extLst>
                    <a:ext uri="{9D8B030D-6E8A-4147-A177-3AD203B41FA5}">
                      <a16:colId xmlns:a16="http://schemas.microsoft.com/office/drawing/2014/main" val="3414165896"/>
                    </a:ext>
                  </a:extLst>
                </a:gridCol>
                <a:gridCol w="287521">
                  <a:extLst>
                    <a:ext uri="{9D8B030D-6E8A-4147-A177-3AD203B41FA5}">
                      <a16:colId xmlns:a16="http://schemas.microsoft.com/office/drawing/2014/main" val="1883029025"/>
                    </a:ext>
                  </a:extLst>
                </a:gridCol>
                <a:gridCol w="287521">
                  <a:extLst>
                    <a:ext uri="{9D8B030D-6E8A-4147-A177-3AD203B41FA5}">
                      <a16:colId xmlns:a16="http://schemas.microsoft.com/office/drawing/2014/main" val="1789018741"/>
                    </a:ext>
                  </a:extLst>
                </a:gridCol>
                <a:gridCol w="287521">
                  <a:extLst>
                    <a:ext uri="{9D8B030D-6E8A-4147-A177-3AD203B41FA5}">
                      <a16:colId xmlns:a16="http://schemas.microsoft.com/office/drawing/2014/main" val="1335723379"/>
                    </a:ext>
                  </a:extLst>
                </a:gridCol>
                <a:gridCol w="287521">
                  <a:extLst>
                    <a:ext uri="{9D8B030D-6E8A-4147-A177-3AD203B41FA5}">
                      <a16:colId xmlns:a16="http://schemas.microsoft.com/office/drawing/2014/main" val="2791817707"/>
                    </a:ext>
                  </a:extLst>
                </a:gridCol>
                <a:gridCol w="287521">
                  <a:extLst>
                    <a:ext uri="{9D8B030D-6E8A-4147-A177-3AD203B41FA5}">
                      <a16:colId xmlns:a16="http://schemas.microsoft.com/office/drawing/2014/main" val="1721757293"/>
                    </a:ext>
                  </a:extLst>
                </a:gridCol>
                <a:gridCol w="287521">
                  <a:extLst>
                    <a:ext uri="{9D8B030D-6E8A-4147-A177-3AD203B41FA5}">
                      <a16:colId xmlns:a16="http://schemas.microsoft.com/office/drawing/2014/main" val="190473631"/>
                    </a:ext>
                  </a:extLst>
                </a:gridCol>
                <a:gridCol w="287521">
                  <a:extLst>
                    <a:ext uri="{9D8B030D-6E8A-4147-A177-3AD203B41FA5}">
                      <a16:colId xmlns:a16="http://schemas.microsoft.com/office/drawing/2014/main" val="4251291830"/>
                    </a:ext>
                  </a:extLst>
                </a:gridCol>
                <a:gridCol w="287521">
                  <a:extLst>
                    <a:ext uri="{9D8B030D-6E8A-4147-A177-3AD203B41FA5}">
                      <a16:colId xmlns:a16="http://schemas.microsoft.com/office/drawing/2014/main" val="3343805714"/>
                    </a:ext>
                  </a:extLst>
                </a:gridCol>
                <a:gridCol w="287521">
                  <a:extLst>
                    <a:ext uri="{9D8B030D-6E8A-4147-A177-3AD203B41FA5}">
                      <a16:colId xmlns:a16="http://schemas.microsoft.com/office/drawing/2014/main" val="1797079461"/>
                    </a:ext>
                  </a:extLst>
                </a:gridCol>
                <a:gridCol w="287521">
                  <a:extLst>
                    <a:ext uri="{9D8B030D-6E8A-4147-A177-3AD203B41FA5}">
                      <a16:colId xmlns:a16="http://schemas.microsoft.com/office/drawing/2014/main" val="415224994"/>
                    </a:ext>
                  </a:extLst>
                </a:gridCol>
                <a:gridCol w="287521">
                  <a:extLst>
                    <a:ext uri="{9D8B030D-6E8A-4147-A177-3AD203B41FA5}">
                      <a16:colId xmlns:a16="http://schemas.microsoft.com/office/drawing/2014/main" val="2274299408"/>
                    </a:ext>
                  </a:extLst>
                </a:gridCol>
                <a:gridCol w="287521">
                  <a:extLst>
                    <a:ext uri="{9D8B030D-6E8A-4147-A177-3AD203B41FA5}">
                      <a16:colId xmlns:a16="http://schemas.microsoft.com/office/drawing/2014/main" val="3437575204"/>
                    </a:ext>
                  </a:extLst>
                </a:gridCol>
                <a:gridCol w="287521">
                  <a:extLst>
                    <a:ext uri="{9D8B030D-6E8A-4147-A177-3AD203B41FA5}">
                      <a16:colId xmlns:a16="http://schemas.microsoft.com/office/drawing/2014/main" val="533810192"/>
                    </a:ext>
                  </a:extLst>
                </a:gridCol>
                <a:gridCol w="287521">
                  <a:extLst>
                    <a:ext uri="{9D8B030D-6E8A-4147-A177-3AD203B41FA5}">
                      <a16:colId xmlns:a16="http://schemas.microsoft.com/office/drawing/2014/main" val="1437867437"/>
                    </a:ext>
                  </a:extLst>
                </a:gridCol>
                <a:gridCol w="287521">
                  <a:extLst>
                    <a:ext uri="{9D8B030D-6E8A-4147-A177-3AD203B41FA5}">
                      <a16:colId xmlns:a16="http://schemas.microsoft.com/office/drawing/2014/main" val="134034249"/>
                    </a:ext>
                  </a:extLst>
                </a:gridCol>
                <a:gridCol w="287521">
                  <a:extLst>
                    <a:ext uri="{9D8B030D-6E8A-4147-A177-3AD203B41FA5}">
                      <a16:colId xmlns:a16="http://schemas.microsoft.com/office/drawing/2014/main" val="722579690"/>
                    </a:ext>
                  </a:extLst>
                </a:gridCol>
                <a:gridCol w="287521">
                  <a:extLst>
                    <a:ext uri="{9D8B030D-6E8A-4147-A177-3AD203B41FA5}">
                      <a16:colId xmlns:a16="http://schemas.microsoft.com/office/drawing/2014/main" val="354863444"/>
                    </a:ext>
                  </a:extLst>
                </a:gridCol>
              </a:tblGrid>
              <a:tr h="642941">
                <a:tc rowSpan="2">
                  <a:txBody>
                    <a:bodyPr/>
                    <a:lstStyle/>
                    <a:p>
                      <a:pPr marL="0" marR="0" algn="ctr">
                        <a:lnSpc>
                          <a:spcPct val="115000"/>
                        </a:lnSpc>
                        <a:spcBef>
                          <a:spcPts val="0"/>
                        </a:spcBef>
                        <a:spcAft>
                          <a:spcPts val="0"/>
                        </a:spcAft>
                      </a:pPr>
                      <a:r>
                        <a:rPr lang="en-US" sz="900" dirty="0">
                          <a:effectLst/>
                          <a:latin typeface="+mj-lt"/>
                        </a:rPr>
                        <a:t>Country </a:t>
                      </a:r>
                      <a:endParaRPr lang="en-GB" sz="900" dirty="0">
                        <a:solidFill>
                          <a:schemeClr val="bg1"/>
                        </a:solidFill>
                        <a:effectLst/>
                        <a:latin typeface="+mj-lt"/>
                        <a:ea typeface="SimSun" panose="02010600030101010101" pitchFamily="2" charset="-122"/>
                        <a:cs typeface="Times New Roman" panose="02020603050405020304" pitchFamily="18"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gridSpan="4">
                  <a:txBody>
                    <a:bodyPr/>
                    <a:lstStyle/>
                    <a:p>
                      <a:pPr marL="0" marR="0" algn="ctr">
                        <a:spcBef>
                          <a:spcPts val="0"/>
                        </a:spcBef>
                        <a:spcAft>
                          <a:spcPts val="0"/>
                        </a:spcAft>
                      </a:pPr>
                      <a:r>
                        <a:rPr lang="en-US" sz="900" dirty="0">
                          <a:solidFill>
                            <a:schemeClr val="tx1">
                              <a:lumMod val="75000"/>
                              <a:lumOff val="25000"/>
                            </a:schemeClr>
                          </a:solidFill>
                          <a:effectLst/>
                          <a:latin typeface="+mj-lt"/>
                        </a:rPr>
                        <a:t>Publicly funded (free)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dirty="0">
                          <a:solidFill>
                            <a:schemeClr val="tx1">
                              <a:lumMod val="75000"/>
                              <a:lumOff val="25000"/>
                            </a:schemeClr>
                          </a:solidFill>
                          <a:effectLst/>
                          <a:latin typeface="+mj-lt"/>
                        </a:rPr>
                        <a:t>Publicly funded (some fees)</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dirty="0">
                          <a:solidFill>
                            <a:schemeClr val="tx1">
                              <a:lumMod val="75000"/>
                              <a:lumOff val="25000"/>
                            </a:schemeClr>
                          </a:solidFill>
                          <a:effectLst/>
                          <a:latin typeface="+mj-lt"/>
                        </a:rPr>
                        <a:t>Mixed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dirty="0">
                          <a:solidFill>
                            <a:schemeClr val="tx1">
                              <a:lumMod val="75000"/>
                              <a:lumOff val="25000"/>
                            </a:schemeClr>
                          </a:solidFill>
                          <a:effectLst/>
                          <a:latin typeface="+mj-lt"/>
                        </a:rPr>
                        <a:t>Solely private (out-of-pocket)</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Solely private (health insurance)</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Multiple</a:t>
                      </a:r>
                    </a:p>
                    <a:p>
                      <a:pPr marL="0" marR="0" algn="ctr">
                        <a:lnSpc>
                          <a:spcPct val="107000"/>
                        </a:lnSpc>
                        <a:spcBef>
                          <a:spcPts val="0"/>
                        </a:spcBef>
                        <a:spcAft>
                          <a:spcPts val="0"/>
                        </a:spcAft>
                      </a:pPr>
                      <a:r>
                        <a:rPr lang="en-US" sz="900" dirty="0">
                          <a:solidFill>
                            <a:schemeClr val="tx1">
                              <a:lumMod val="75000"/>
                              <a:lumOff val="25000"/>
                            </a:schemeClr>
                          </a:solidFill>
                          <a:effectLst/>
                          <a:latin typeface="+mj-lt"/>
                        </a:rPr>
                        <a:t>systems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dirty="0">
                          <a:solidFill>
                            <a:schemeClr val="tx1">
                              <a:lumMod val="75000"/>
                              <a:lumOff val="25000"/>
                            </a:schemeClr>
                          </a:solidFill>
                          <a:effectLst/>
                          <a:latin typeface="+mj-lt"/>
                        </a:rPr>
                        <a:t>N/A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900" dirty="0">
                          <a:solidFill>
                            <a:schemeClr val="tx1">
                              <a:lumMod val="75000"/>
                              <a:lumOff val="25000"/>
                            </a:schemeClr>
                          </a:solidFill>
                          <a:effectLst/>
                          <a:latin typeface="+mj-lt"/>
                        </a:rPr>
                        <a:t>Other</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21614515"/>
                  </a:ext>
                </a:extLst>
              </a:tr>
              <a:tr h="167192">
                <a:tc vMerge="1">
                  <a:txBody>
                    <a:bodyPr/>
                    <a:lstStyle/>
                    <a:p>
                      <a:pPr marL="0" marR="0" algn="l">
                        <a:lnSpc>
                          <a:spcPct val="115000"/>
                        </a:lnSpc>
                        <a:spcBef>
                          <a:spcPts val="0"/>
                        </a:spcBef>
                        <a:spcAft>
                          <a:spcPts val="0"/>
                        </a:spcAft>
                      </a:pPr>
                      <a:endParaRPr lang="en-GB" sz="1050" dirty="0">
                        <a:solidFill>
                          <a:schemeClr val="bg1"/>
                        </a:solidFill>
                        <a:effectLst/>
                        <a:latin typeface="+mn-lt"/>
                        <a:ea typeface="SimSun" panose="02010600030101010101" pitchFamily="2" charset="-122"/>
                        <a:cs typeface="Times New Roman" panose="02020603050405020304" pitchFamily="18" charset="0"/>
                      </a:endParaRPr>
                    </a:p>
                  </a:txBody>
                  <a:tcPr marL="18288" marR="18288" marT="18288" marB="18288"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AKI</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HD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PD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AKI</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HD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PD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AKI</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HD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PD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AKI</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HD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PD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AKI</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HD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PD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AKI</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HD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PD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AKI</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HD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PD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AKI</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HD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PD</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solidFill>
                            <a:schemeClr val="tx1">
                              <a:lumMod val="75000"/>
                              <a:lumOff val="25000"/>
                            </a:schemeClr>
                          </a:solidFill>
                          <a:effectLst/>
                          <a:latin typeface="+mj-lt"/>
                        </a:rPr>
                        <a:t>TX</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9845586"/>
                  </a:ext>
                </a:extLst>
              </a:tr>
              <a:tr h="152526">
                <a:tc>
                  <a:txBody>
                    <a:bodyPr/>
                    <a:lstStyle/>
                    <a:p>
                      <a:pPr marL="0" marR="0">
                        <a:spcBef>
                          <a:spcPts val="0"/>
                        </a:spcBef>
                        <a:spcAft>
                          <a:spcPts val="0"/>
                        </a:spcAft>
                      </a:pPr>
                      <a:r>
                        <a:rPr lang="en-US" sz="900" b="1" dirty="0">
                          <a:solidFill>
                            <a:schemeClr val="tx1">
                              <a:lumMod val="75000"/>
                              <a:lumOff val="25000"/>
                            </a:schemeClr>
                          </a:solidFill>
                          <a:effectLst/>
                          <a:latin typeface="+mj-lt"/>
                        </a:rPr>
                        <a:t>Iran, Islamic Rep.</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dirty="0">
                          <a:solidFill>
                            <a:srgbClr val="000000"/>
                          </a:solidFill>
                          <a:effectLst/>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dirty="0">
                          <a:solidFill>
                            <a:srgbClr val="000000"/>
                          </a:solidFill>
                          <a:effectLst/>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5280576"/>
                  </a:ext>
                </a:extLst>
              </a:tr>
              <a:tr h="152526">
                <a:tc>
                  <a:txBody>
                    <a:bodyPr/>
                    <a:lstStyle/>
                    <a:p>
                      <a:pPr marL="0" marR="0">
                        <a:spcBef>
                          <a:spcPts val="0"/>
                        </a:spcBef>
                        <a:spcAft>
                          <a:spcPts val="0"/>
                        </a:spcAft>
                      </a:pPr>
                      <a:r>
                        <a:rPr lang="en-US" sz="900" b="1" dirty="0">
                          <a:solidFill>
                            <a:schemeClr val="tx1">
                              <a:lumMod val="75000"/>
                              <a:lumOff val="25000"/>
                            </a:schemeClr>
                          </a:solidFill>
                          <a:effectLst/>
                          <a:latin typeface="+mj-lt"/>
                        </a:rPr>
                        <a:t>Iraq</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dirty="0">
                          <a:solidFill>
                            <a:srgbClr val="000000"/>
                          </a:solidFill>
                          <a:effectLst/>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dirty="0">
                          <a:solidFill>
                            <a:srgbClr val="000000"/>
                          </a:solidFill>
                          <a:effectLst/>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2908232"/>
                  </a:ext>
                </a:extLst>
              </a:tr>
              <a:tr h="158281">
                <a:tc>
                  <a:txBody>
                    <a:bodyPr/>
                    <a:lstStyle/>
                    <a:p>
                      <a:pPr marL="0" marR="0">
                        <a:spcBef>
                          <a:spcPts val="0"/>
                        </a:spcBef>
                        <a:spcAft>
                          <a:spcPts val="0"/>
                        </a:spcAft>
                      </a:pPr>
                      <a:r>
                        <a:rPr lang="en-US" sz="900" b="1" dirty="0">
                          <a:solidFill>
                            <a:schemeClr val="tx1">
                              <a:lumMod val="75000"/>
                              <a:lumOff val="25000"/>
                            </a:schemeClr>
                          </a:solidFill>
                          <a:effectLst/>
                          <a:latin typeface="+mj-lt"/>
                        </a:rPr>
                        <a:t>Jordan</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0756335"/>
                  </a:ext>
                </a:extLst>
              </a:tr>
              <a:tr h="158281">
                <a:tc>
                  <a:txBody>
                    <a:bodyPr/>
                    <a:lstStyle/>
                    <a:p>
                      <a:pPr marL="0" marR="0">
                        <a:spcBef>
                          <a:spcPts val="0"/>
                        </a:spcBef>
                        <a:spcAft>
                          <a:spcPts val="0"/>
                        </a:spcAft>
                      </a:pPr>
                      <a:r>
                        <a:rPr lang="en-US" sz="900" b="1" dirty="0">
                          <a:solidFill>
                            <a:schemeClr val="tx1">
                              <a:lumMod val="75000"/>
                              <a:lumOff val="25000"/>
                            </a:schemeClr>
                          </a:solidFill>
                          <a:effectLst/>
                          <a:latin typeface="+mj-lt"/>
                        </a:rPr>
                        <a:t>Kuwait</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8012544"/>
                  </a:ext>
                </a:extLst>
              </a:tr>
              <a:tr h="158281">
                <a:tc>
                  <a:txBody>
                    <a:bodyPr/>
                    <a:lstStyle/>
                    <a:p>
                      <a:pPr marL="0" marR="0">
                        <a:spcBef>
                          <a:spcPts val="0"/>
                        </a:spcBef>
                        <a:spcAft>
                          <a:spcPts val="0"/>
                        </a:spcAft>
                      </a:pPr>
                      <a:r>
                        <a:rPr lang="en-US" sz="900" b="1" dirty="0">
                          <a:solidFill>
                            <a:schemeClr val="tx1">
                              <a:lumMod val="75000"/>
                              <a:lumOff val="25000"/>
                            </a:schemeClr>
                          </a:solidFill>
                          <a:effectLst/>
                          <a:latin typeface="+mj-lt"/>
                        </a:rPr>
                        <a:t>Lebanon</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dirty="0">
                          <a:solidFill>
                            <a:srgbClr val="000000"/>
                          </a:solidFill>
                          <a:effectLst/>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dirty="0">
                          <a:solidFill>
                            <a:srgbClr val="000000"/>
                          </a:solidFill>
                          <a:effectLst/>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6885512"/>
                  </a:ext>
                </a:extLst>
              </a:tr>
              <a:tr h="158281">
                <a:tc>
                  <a:txBody>
                    <a:bodyPr/>
                    <a:lstStyle/>
                    <a:p>
                      <a:pPr marL="0" marR="0">
                        <a:spcBef>
                          <a:spcPts val="0"/>
                        </a:spcBef>
                        <a:spcAft>
                          <a:spcPts val="0"/>
                        </a:spcAft>
                      </a:pPr>
                      <a:r>
                        <a:rPr lang="en-US" sz="900" b="1" dirty="0">
                          <a:solidFill>
                            <a:schemeClr val="tx1">
                              <a:lumMod val="75000"/>
                              <a:lumOff val="25000"/>
                            </a:schemeClr>
                          </a:solidFill>
                          <a:effectLst/>
                          <a:latin typeface="+mj-lt"/>
                        </a:rPr>
                        <a:t>Oman</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7909411"/>
                  </a:ext>
                </a:extLst>
              </a:tr>
              <a:tr h="158281">
                <a:tc>
                  <a:txBody>
                    <a:bodyPr/>
                    <a:lstStyle/>
                    <a:p>
                      <a:pPr marL="0" marR="0">
                        <a:spcBef>
                          <a:spcPts val="0"/>
                        </a:spcBef>
                        <a:spcAft>
                          <a:spcPts val="0"/>
                        </a:spcAft>
                      </a:pPr>
                      <a:r>
                        <a:rPr lang="en-US" sz="900" b="1" dirty="0">
                          <a:solidFill>
                            <a:schemeClr val="tx1">
                              <a:lumMod val="75000"/>
                              <a:lumOff val="25000"/>
                            </a:schemeClr>
                          </a:solidFill>
                          <a:effectLst/>
                          <a:latin typeface="+mj-lt"/>
                        </a:rPr>
                        <a:t>Qatar</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dirty="0">
                          <a:solidFill>
                            <a:srgbClr val="000000"/>
                          </a:solidFill>
                          <a:effectLst/>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7386344"/>
                  </a:ext>
                </a:extLst>
              </a:tr>
              <a:tr h="158281">
                <a:tc>
                  <a:txBody>
                    <a:bodyPr/>
                    <a:lstStyle/>
                    <a:p>
                      <a:pPr marL="0" marR="0">
                        <a:spcBef>
                          <a:spcPts val="0"/>
                        </a:spcBef>
                        <a:spcAft>
                          <a:spcPts val="0"/>
                        </a:spcAft>
                      </a:pPr>
                      <a:r>
                        <a:rPr lang="en-US" sz="900" b="1" dirty="0">
                          <a:solidFill>
                            <a:schemeClr val="tx1">
                              <a:lumMod val="75000"/>
                              <a:lumOff val="25000"/>
                            </a:schemeClr>
                          </a:solidFill>
                          <a:effectLst/>
                          <a:latin typeface="+mj-lt"/>
                        </a:rPr>
                        <a:t>Saudi Arabia</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522596"/>
                  </a:ext>
                </a:extLst>
              </a:tr>
              <a:tr h="158281">
                <a:tc>
                  <a:txBody>
                    <a:bodyPr/>
                    <a:lstStyle/>
                    <a:p>
                      <a:pPr marL="0" marR="0">
                        <a:spcBef>
                          <a:spcPts val="0"/>
                        </a:spcBef>
                        <a:spcAft>
                          <a:spcPts val="0"/>
                        </a:spcAft>
                      </a:pPr>
                      <a:r>
                        <a:rPr lang="en-US" sz="900" b="1" dirty="0">
                          <a:solidFill>
                            <a:schemeClr val="tx1">
                              <a:lumMod val="75000"/>
                              <a:lumOff val="25000"/>
                            </a:schemeClr>
                          </a:solidFill>
                          <a:effectLst/>
                          <a:latin typeface="+mj-lt"/>
                        </a:rPr>
                        <a:t>Syrian Arab Republic</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dirty="0">
                          <a:solidFill>
                            <a:srgbClr val="000000"/>
                          </a:solidFill>
                          <a:effectLst/>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dirty="0">
                          <a:solidFill>
                            <a:srgbClr val="000000"/>
                          </a:solidFill>
                          <a:effectLst/>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2749558"/>
                  </a:ext>
                </a:extLst>
              </a:tr>
              <a:tr h="158281">
                <a:tc>
                  <a:txBody>
                    <a:bodyPr/>
                    <a:lstStyle/>
                    <a:p>
                      <a:pPr marL="0" marR="0">
                        <a:spcBef>
                          <a:spcPts val="0"/>
                        </a:spcBef>
                        <a:spcAft>
                          <a:spcPts val="0"/>
                        </a:spcAft>
                      </a:pPr>
                      <a:r>
                        <a:rPr lang="en-US" sz="900" b="1" dirty="0">
                          <a:solidFill>
                            <a:schemeClr val="tx1">
                              <a:lumMod val="75000"/>
                              <a:lumOff val="25000"/>
                            </a:schemeClr>
                          </a:solidFill>
                          <a:effectLst/>
                          <a:latin typeface="+mj-lt"/>
                        </a:rPr>
                        <a:t>United Arab Emirates</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fontAlgn="b"/>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dirty="0">
                          <a:solidFill>
                            <a:srgbClr val="000000"/>
                          </a:solidFill>
                          <a:effectLst/>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3293296"/>
                  </a:ext>
                </a:extLst>
              </a:tr>
              <a:tr h="158281">
                <a:tc>
                  <a:txBody>
                    <a:bodyPr/>
                    <a:lstStyle/>
                    <a:p>
                      <a:pPr marL="0" marR="0">
                        <a:spcBef>
                          <a:spcPts val="0"/>
                        </a:spcBef>
                        <a:spcAft>
                          <a:spcPts val="0"/>
                        </a:spcAft>
                      </a:pPr>
                      <a:r>
                        <a:rPr lang="en-US" sz="900" b="1" dirty="0">
                          <a:solidFill>
                            <a:schemeClr val="tx1">
                              <a:lumMod val="75000"/>
                              <a:lumOff val="25000"/>
                            </a:schemeClr>
                          </a:solidFill>
                          <a:effectLst/>
                          <a:latin typeface="+mj-lt"/>
                        </a:rPr>
                        <a:t>West Bank and Gaza</a:t>
                      </a:r>
                      <a:endParaRPr lang="en-US" sz="11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dirty="0">
                          <a:ln>
                            <a:noFill/>
                          </a:ln>
                          <a:solidFill>
                            <a:srgbClr val="000000"/>
                          </a:solidFill>
                          <a:effectLst/>
                          <a:uLnTx/>
                          <a:uFillTx/>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a:solidFill>
                            <a:srgbClr val="000000"/>
                          </a:solidFill>
                          <a:effectLst/>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900" b="0" u="none" strike="noStrike" dirty="0">
                          <a:solidFill>
                            <a:srgbClr val="000000"/>
                          </a:solidFill>
                          <a:effectLst/>
                          <a:latin typeface="+mj-lt"/>
                        </a:rPr>
                        <a:t>X</a:t>
                      </a:r>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900" b="0" i="0" u="none" strike="noStrike" dirty="0">
                        <a:solidFill>
                          <a:srgbClr val="000000"/>
                        </a:solidFill>
                        <a:effectLst/>
                        <a:latin typeface="+mj-lt"/>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7336518"/>
                  </a:ext>
                </a:extLst>
              </a:tr>
            </a:tbl>
          </a:graphicData>
        </a:graphic>
      </p:graphicFrame>
    </p:spTree>
    <p:extLst>
      <p:ext uri="{BB962C8B-B14F-4D97-AF65-F5344CB8AC3E}">
        <p14:creationId xmlns:p14="http://schemas.microsoft.com/office/powerpoint/2010/main" val="3047264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bwMode="gray">
          <a:xfrm>
            <a:off x="3657600" y="1294877"/>
            <a:ext cx="8534400" cy="3247385"/>
          </a:xfrm>
          <a:solidFill>
            <a:schemeClr val="bg1"/>
          </a:solidFill>
        </p:spPr>
        <p:txBody>
          <a:bodyPr>
            <a:normAutofit/>
          </a:bodyPr>
          <a:lstStyle/>
          <a:p>
            <a:pPr algn="l">
              <a:lnSpc>
                <a:spcPct val="100000"/>
              </a:lnSpc>
            </a:pPr>
            <a:r>
              <a:rPr lang="en-US" sz="4000" dirty="0">
                <a:solidFill>
                  <a:schemeClr val="accent3"/>
                </a:solidFill>
                <a:latin typeface="Arial"/>
                <a:cs typeface="Arial"/>
              </a:rPr>
              <a:t>2023 ISN-GLOBAL </a:t>
            </a:r>
            <a:br>
              <a:rPr lang="en-US" sz="4000" dirty="0">
                <a:solidFill>
                  <a:schemeClr val="accent3"/>
                </a:solidFill>
                <a:latin typeface="Arial"/>
                <a:cs typeface="Arial"/>
              </a:rPr>
            </a:br>
            <a:r>
              <a:rPr lang="en-US" sz="4000" dirty="0">
                <a:solidFill>
                  <a:schemeClr val="accent3"/>
                </a:solidFill>
                <a:latin typeface="Arial"/>
                <a:cs typeface="Arial"/>
              </a:rPr>
              <a:t>KIDNEY HEALTH ATLAS </a:t>
            </a:r>
            <a:br>
              <a:rPr lang="en-US" sz="4000" dirty="0">
                <a:solidFill>
                  <a:schemeClr val="accent3"/>
                </a:solidFill>
                <a:latin typeface="Arial"/>
                <a:cs typeface="Arial"/>
              </a:rPr>
            </a:br>
            <a:r>
              <a:rPr lang="en-US" sz="4000" dirty="0">
                <a:solidFill>
                  <a:schemeClr val="accent3"/>
                </a:solidFill>
                <a:latin typeface="Arial"/>
                <a:cs typeface="Arial"/>
              </a:rPr>
              <a:t>(ISN-GKHA)</a:t>
            </a:r>
            <a:br>
              <a:rPr lang="en-US" sz="4000" dirty="0">
                <a:solidFill>
                  <a:schemeClr val="accent3"/>
                </a:solidFill>
                <a:latin typeface="Arial"/>
                <a:cs typeface="Arial"/>
              </a:rPr>
            </a:br>
            <a:br>
              <a:rPr lang="en-US" sz="4000" dirty="0">
                <a:solidFill>
                  <a:schemeClr val="accent3"/>
                </a:solidFill>
                <a:latin typeface="Arial"/>
                <a:cs typeface="Arial"/>
              </a:rPr>
            </a:br>
            <a:r>
              <a:rPr lang="en-US" sz="3200" dirty="0">
                <a:latin typeface="Arial"/>
                <a:cs typeface="Arial"/>
              </a:rPr>
              <a:t>ISN MIDDLE EAST REGION</a:t>
            </a:r>
            <a:endParaRPr lang="en-GB" sz="2400" dirty="0">
              <a:latin typeface="Arial"/>
              <a:cs typeface="Arial"/>
            </a:endParaRPr>
          </a:p>
        </p:txBody>
      </p:sp>
      <p:sp>
        <p:nvSpPr>
          <p:cNvPr id="7" name="Rectangle 6">
            <a:extLst>
              <a:ext uri="{FF2B5EF4-FFF2-40B4-BE49-F238E27FC236}">
                <a16:creationId xmlns:a16="http://schemas.microsoft.com/office/drawing/2014/main" id="{BB9A028A-9E8A-3740-8F27-24AE7C483696}"/>
              </a:ext>
            </a:extLst>
          </p:cNvPr>
          <p:cNvSpPr/>
          <p:nvPr/>
        </p:nvSpPr>
        <p:spPr bwMode="gray">
          <a:xfrm>
            <a:off x="222698" y="5620139"/>
            <a:ext cx="5309281" cy="461665"/>
          </a:xfrm>
          <a:prstGeom prst="rect">
            <a:avLst/>
          </a:prstGeom>
        </p:spPr>
        <p:txBody>
          <a:bodyPr wrap="square" lIns="0" rIns="0">
            <a:spAutoFit/>
          </a:bodyPr>
          <a:lstStyle/>
          <a:p>
            <a:r>
              <a:rPr lang="en-GB" sz="2400" b="1" u="sng">
                <a:solidFill>
                  <a:srgbClr val="FE7055"/>
                </a:solidFill>
                <a:latin typeface="+mj-lt"/>
                <a:ea typeface="+mj-ea"/>
                <a:cs typeface="+mj-cs"/>
              </a:rPr>
              <a:t>www.theisn.org/global-atlas</a:t>
            </a:r>
            <a:endParaRPr lang="en-GB" sz="2400" u="sng">
              <a:solidFill>
                <a:srgbClr val="FE7055"/>
              </a:solidFill>
            </a:endParaRPr>
          </a:p>
        </p:txBody>
      </p:sp>
      <p:sp>
        <p:nvSpPr>
          <p:cNvPr id="2" name="Date Placeholder 3">
            <a:extLst>
              <a:ext uri="{FF2B5EF4-FFF2-40B4-BE49-F238E27FC236}">
                <a16:creationId xmlns:a16="http://schemas.microsoft.com/office/drawing/2014/main" id="{8D69573F-3733-24DE-5A78-55852939E23E}"/>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EBDEA204-40D9-AF90-C978-4EC23D930452}"/>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4" name="Slide Number Placeholder 5">
            <a:extLst>
              <a:ext uri="{FF2B5EF4-FFF2-40B4-BE49-F238E27FC236}">
                <a16:creationId xmlns:a16="http://schemas.microsoft.com/office/drawing/2014/main" id="{026AF88F-F640-A796-48B1-66B5B96F239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a:t>
            </a:fld>
            <a:endParaRPr lang="en-US"/>
          </a:p>
        </p:txBody>
      </p:sp>
      <p:pic>
        <p:nvPicPr>
          <p:cNvPr id="13" name="Picture 12" descr="A picture containing text, screenshot, graphics, logo&#10;&#10;Description automatically generated">
            <a:extLst>
              <a:ext uri="{FF2B5EF4-FFF2-40B4-BE49-F238E27FC236}">
                <a16:creationId xmlns:a16="http://schemas.microsoft.com/office/drawing/2014/main" id="{5CF77382-2FB2-0D5C-1B35-60F2C300569D}"/>
              </a:ext>
            </a:extLst>
          </p:cNvPr>
          <p:cNvPicPr>
            <a:picLocks noChangeAspect="1"/>
          </p:cNvPicPr>
          <p:nvPr/>
        </p:nvPicPr>
        <p:blipFill>
          <a:blip r:embed="rId3"/>
          <a:stretch>
            <a:fillRect/>
          </a:stretch>
        </p:blipFill>
        <p:spPr>
          <a:xfrm>
            <a:off x="716362" y="1067357"/>
            <a:ext cx="2865038" cy="3989294"/>
          </a:xfrm>
          <a:prstGeom prst="rect">
            <a:avLst/>
          </a:prstGeom>
        </p:spPr>
      </p:pic>
    </p:spTree>
    <p:extLst>
      <p:ext uri="{BB962C8B-B14F-4D97-AF65-F5344CB8AC3E}">
        <p14:creationId xmlns:p14="http://schemas.microsoft.com/office/powerpoint/2010/main" val="52476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E58990F-5833-972C-E2B0-F108C0DCA478}"/>
              </a:ext>
            </a:extLst>
          </p:cNvPr>
          <p:cNvPicPr>
            <a:picLocks noChangeAspect="1"/>
          </p:cNvPicPr>
          <p:nvPr/>
        </p:nvPicPr>
        <p:blipFill>
          <a:blip r:embed="rId2"/>
          <a:stretch>
            <a:fillRect/>
          </a:stretch>
        </p:blipFill>
        <p:spPr>
          <a:xfrm>
            <a:off x="132164" y="1898711"/>
            <a:ext cx="5166275" cy="3258504"/>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120707830"/>
              </p:ext>
            </p:extLst>
          </p:nvPr>
        </p:nvGraphicFramePr>
        <p:xfrm>
          <a:off x="5470534" y="1435608"/>
          <a:ext cx="6589301" cy="3935286"/>
        </p:xfrm>
        <a:graphic>
          <a:graphicData uri="http://schemas.openxmlformats.org/drawingml/2006/table">
            <a:tbl>
              <a:tblPr firstRow="1" firstCol="1" bandRow="1">
                <a:tableStyleId>{F5AB1C69-6EDB-4FF4-983F-18BD219EF322}</a:tableStyleId>
              </a:tblPr>
              <a:tblGrid>
                <a:gridCol w="1109387">
                  <a:extLst>
                    <a:ext uri="{9D8B030D-6E8A-4147-A177-3AD203B41FA5}">
                      <a16:colId xmlns:a16="http://schemas.microsoft.com/office/drawing/2014/main" val="3757031368"/>
                    </a:ext>
                  </a:extLst>
                </a:gridCol>
                <a:gridCol w="912932">
                  <a:extLst>
                    <a:ext uri="{9D8B030D-6E8A-4147-A177-3AD203B41FA5}">
                      <a16:colId xmlns:a16="http://schemas.microsoft.com/office/drawing/2014/main" val="1425685170"/>
                    </a:ext>
                  </a:extLst>
                </a:gridCol>
                <a:gridCol w="912932">
                  <a:extLst>
                    <a:ext uri="{9D8B030D-6E8A-4147-A177-3AD203B41FA5}">
                      <a16:colId xmlns:a16="http://schemas.microsoft.com/office/drawing/2014/main" val="3226681650"/>
                    </a:ext>
                  </a:extLst>
                </a:gridCol>
                <a:gridCol w="913706">
                  <a:extLst>
                    <a:ext uri="{9D8B030D-6E8A-4147-A177-3AD203B41FA5}">
                      <a16:colId xmlns:a16="http://schemas.microsoft.com/office/drawing/2014/main" val="3068421533"/>
                    </a:ext>
                  </a:extLst>
                </a:gridCol>
                <a:gridCol w="913706">
                  <a:extLst>
                    <a:ext uri="{9D8B030D-6E8A-4147-A177-3AD203B41FA5}">
                      <a16:colId xmlns:a16="http://schemas.microsoft.com/office/drawing/2014/main" val="1724652871"/>
                    </a:ext>
                  </a:extLst>
                </a:gridCol>
                <a:gridCol w="1054563">
                  <a:extLst>
                    <a:ext uri="{9D8B030D-6E8A-4147-A177-3AD203B41FA5}">
                      <a16:colId xmlns:a16="http://schemas.microsoft.com/office/drawing/2014/main" val="960490452"/>
                    </a:ext>
                  </a:extLst>
                </a:gridCol>
                <a:gridCol w="772075">
                  <a:extLst>
                    <a:ext uri="{9D8B030D-6E8A-4147-A177-3AD203B41FA5}">
                      <a16:colId xmlns:a16="http://schemas.microsoft.com/office/drawing/2014/main" val="903278266"/>
                    </a:ext>
                  </a:extLst>
                </a:gridCol>
              </a:tblGrid>
              <a:tr h="590487">
                <a:tc>
                  <a:txBody>
                    <a:bodyPr/>
                    <a:lstStyle/>
                    <a:p>
                      <a:pPr marL="0" marR="0" algn="ctr">
                        <a:lnSpc>
                          <a:spcPct val="115000"/>
                        </a:lnSpc>
                        <a:spcBef>
                          <a:spcPts val="0"/>
                        </a:spcBef>
                        <a:spcAft>
                          <a:spcPts val="0"/>
                        </a:spcAft>
                      </a:pPr>
                      <a:r>
                        <a:rPr lang="en-US" sz="900" dirty="0">
                          <a:solidFill>
                            <a:schemeClr val="bg1"/>
                          </a:solidFill>
                          <a:effectLst/>
                        </a:rPr>
                        <a:t>Country</a:t>
                      </a:r>
                      <a:endParaRPr lang="en-US" sz="9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Nephrologists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Primary care physicians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Nurse practitioners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Specialized nurses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Multidisciplinary teams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Other</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59263543"/>
                  </a:ext>
                </a:extLst>
              </a:tr>
              <a:tr h="303276">
                <a:tc>
                  <a:txBody>
                    <a:bodyPr/>
                    <a:lstStyle/>
                    <a:p>
                      <a:pPr marL="0" marR="0">
                        <a:lnSpc>
                          <a:spcPct val="115000"/>
                        </a:lnSpc>
                        <a:spcBef>
                          <a:spcPts val="0"/>
                        </a:spcBef>
                        <a:spcAft>
                          <a:spcPts val="0"/>
                        </a:spcAft>
                      </a:pPr>
                      <a:r>
                        <a:rPr lang="en-US" sz="900" dirty="0">
                          <a:solidFill>
                            <a:schemeClr val="tx1">
                              <a:lumMod val="75000"/>
                              <a:lumOff val="25000"/>
                            </a:schemeClr>
                          </a:solidFill>
                          <a:effectLst/>
                        </a:rPr>
                        <a:t>Iran, Islamic Rep.</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35964155"/>
                  </a:ext>
                </a:extLst>
              </a:tr>
              <a:tr h="303276">
                <a:tc>
                  <a:txBody>
                    <a:bodyPr/>
                    <a:lstStyle/>
                    <a:p>
                      <a:pPr marL="0" marR="0">
                        <a:lnSpc>
                          <a:spcPct val="115000"/>
                        </a:lnSpc>
                        <a:spcBef>
                          <a:spcPts val="0"/>
                        </a:spcBef>
                        <a:spcAft>
                          <a:spcPts val="0"/>
                        </a:spcAft>
                      </a:pPr>
                      <a:r>
                        <a:rPr lang="en-US" sz="900" dirty="0">
                          <a:solidFill>
                            <a:schemeClr val="tx1">
                              <a:lumMod val="75000"/>
                              <a:lumOff val="25000"/>
                            </a:schemeClr>
                          </a:solidFill>
                          <a:effectLst/>
                        </a:rPr>
                        <a:t>Iraq</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03236682"/>
                  </a:ext>
                </a:extLst>
              </a:tr>
              <a:tr h="303276">
                <a:tc>
                  <a:txBody>
                    <a:bodyPr/>
                    <a:lstStyle/>
                    <a:p>
                      <a:pPr marL="0" marR="0">
                        <a:lnSpc>
                          <a:spcPct val="115000"/>
                        </a:lnSpc>
                        <a:spcBef>
                          <a:spcPts val="0"/>
                        </a:spcBef>
                        <a:spcAft>
                          <a:spcPts val="0"/>
                        </a:spcAft>
                      </a:pPr>
                      <a:r>
                        <a:rPr lang="en-US" sz="900" dirty="0">
                          <a:solidFill>
                            <a:schemeClr val="tx1">
                              <a:lumMod val="75000"/>
                              <a:lumOff val="25000"/>
                            </a:schemeClr>
                          </a:solidFill>
                          <a:effectLst/>
                        </a:rPr>
                        <a:t>Jordan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98077059"/>
                  </a:ext>
                </a:extLst>
              </a:tr>
              <a:tr h="303276">
                <a:tc>
                  <a:txBody>
                    <a:bodyPr/>
                    <a:lstStyle/>
                    <a:p>
                      <a:pPr marL="0" marR="0">
                        <a:lnSpc>
                          <a:spcPct val="115000"/>
                        </a:lnSpc>
                        <a:spcBef>
                          <a:spcPts val="0"/>
                        </a:spcBef>
                        <a:spcAft>
                          <a:spcPts val="0"/>
                        </a:spcAft>
                      </a:pPr>
                      <a:r>
                        <a:rPr lang="en-US" sz="900" dirty="0">
                          <a:solidFill>
                            <a:schemeClr val="tx1">
                              <a:lumMod val="75000"/>
                              <a:lumOff val="25000"/>
                            </a:schemeClr>
                          </a:solidFill>
                          <a:effectLst/>
                        </a:rPr>
                        <a:t>Kuwait</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125248"/>
                  </a:ext>
                </a:extLst>
              </a:tr>
              <a:tr h="303276">
                <a:tc>
                  <a:txBody>
                    <a:bodyPr/>
                    <a:lstStyle/>
                    <a:p>
                      <a:pPr marL="0" marR="0">
                        <a:lnSpc>
                          <a:spcPct val="115000"/>
                        </a:lnSpc>
                        <a:spcBef>
                          <a:spcPts val="0"/>
                        </a:spcBef>
                        <a:spcAft>
                          <a:spcPts val="0"/>
                        </a:spcAft>
                      </a:pPr>
                      <a:r>
                        <a:rPr lang="en-US" sz="900" dirty="0">
                          <a:solidFill>
                            <a:schemeClr val="tx1">
                              <a:lumMod val="75000"/>
                              <a:lumOff val="25000"/>
                            </a:schemeClr>
                          </a:solidFill>
                          <a:effectLst/>
                        </a:rPr>
                        <a:t>Lebanon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94139072"/>
                  </a:ext>
                </a:extLst>
              </a:tr>
              <a:tr h="303276">
                <a:tc>
                  <a:txBody>
                    <a:bodyPr/>
                    <a:lstStyle/>
                    <a:p>
                      <a:pPr marL="0" marR="0">
                        <a:lnSpc>
                          <a:spcPct val="115000"/>
                        </a:lnSpc>
                        <a:spcBef>
                          <a:spcPts val="0"/>
                        </a:spcBef>
                        <a:spcAft>
                          <a:spcPts val="0"/>
                        </a:spcAft>
                      </a:pPr>
                      <a:r>
                        <a:rPr lang="en-US" sz="900" dirty="0">
                          <a:solidFill>
                            <a:schemeClr val="tx1">
                              <a:lumMod val="75000"/>
                              <a:lumOff val="25000"/>
                            </a:schemeClr>
                          </a:solidFill>
                          <a:effectLst/>
                        </a:rPr>
                        <a:t>Oman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59706301"/>
                  </a:ext>
                </a:extLst>
              </a:tr>
              <a:tr h="303276">
                <a:tc>
                  <a:txBody>
                    <a:bodyPr/>
                    <a:lstStyle/>
                    <a:p>
                      <a:pPr marL="0" marR="0">
                        <a:lnSpc>
                          <a:spcPct val="115000"/>
                        </a:lnSpc>
                        <a:spcBef>
                          <a:spcPts val="0"/>
                        </a:spcBef>
                        <a:spcAft>
                          <a:spcPts val="0"/>
                        </a:spcAft>
                      </a:pPr>
                      <a:r>
                        <a:rPr lang="en-US" sz="900" dirty="0">
                          <a:solidFill>
                            <a:schemeClr val="tx1">
                              <a:lumMod val="75000"/>
                              <a:lumOff val="25000"/>
                            </a:schemeClr>
                          </a:solidFill>
                          <a:effectLst/>
                        </a:rPr>
                        <a:t>Qatar</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43317739"/>
                  </a:ext>
                </a:extLst>
              </a:tr>
              <a:tr h="303276">
                <a:tc>
                  <a:txBody>
                    <a:bodyPr/>
                    <a:lstStyle/>
                    <a:p>
                      <a:pPr marL="0" marR="0">
                        <a:lnSpc>
                          <a:spcPct val="115000"/>
                        </a:lnSpc>
                        <a:spcBef>
                          <a:spcPts val="0"/>
                        </a:spcBef>
                        <a:spcAft>
                          <a:spcPts val="0"/>
                        </a:spcAft>
                      </a:pPr>
                      <a:r>
                        <a:rPr lang="en-US" sz="900" dirty="0">
                          <a:solidFill>
                            <a:schemeClr val="tx1">
                              <a:lumMod val="75000"/>
                              <a:lumOff val="25000"/>
                            </a:schemeClr>
                          </a:solidFill>
                          <a:effectLst/>
                        </a:rPr>
                        <a:t>Saudi Arabia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03974756"/>
                  </a:ext>
                </a:extLst>
              </a:tr>
              <a:tr h="303276">
                <a:tc>
                  <a:txBody>
                    <a:bodyPr/>
                    <a:lstStyle/>
                    <a:p>
                      <a:pPr marL="0" marR="0">
                        <a:lnSpc>
                          <a:spcPct val="115000"/>
                        </a:lnSpc>
                        <a:spcBef>
                          <a:spcPts val="0"/>
                        </a:spcBef>
                        <a:spcAft>
                          <a:spcPts val="0"/>
                        </a:spcAft>
                      </a:pPr>
                      <a:r>
                        <a:rPr lang="en-US" sz="900" dirty="0">
                          <a:solidFill>
                            <a:schemeClr val="tx1">
                              <a:lumMod val="75000"/>
                              <a:lumOff val="25000"/>
                            </a:schemeClr>
                          </a:solidFill>
                          <a:effectLst/>
                        </a:rPr>
                        <a:t>Syrian Arab Republic</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43679439"/>
                  </a:ext>
                </a:extLst>
              </a:tr>
              <a:tr h="303276">
                <a:tc>
                  <a:txBody>
                    <a:bodyPr/>
                    <a:lstStyle/>
                    <a:p>
                      <a:pPr marL="0" marR="0">
                        <a:lnSpc>
                          <a:spcPct val="115000"/>
                        </a:lnSpc>
                        <a:spcBef>
                          <a:spcPts val="0"/>
                        </a:spcBef>
                        <a:spcAft>
                          <a:spcPts val="0"/>
                        </a:spcAft>
                      </a:pPr>
                      <a:r>
                        <a:rPr lang="en-US" sz="900" dirty="0">
                          <a:solidFill>
                            <a:schemeClr val="tx1">
                              <a:lumMod val="75000"/>
                              <a:lumOff val="25000"/>
                            </a:schemeClr>
                          </a:solidFill>
                          <a:effectLst/>
                        </a:rPr>
                        <a:t>United Arab Emirates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11024105"/>
                  </a:ext>
                </a:extLst>
              </a:tr>
              <a:tr h="303276">
                <a:tc>
                  <a:txBody>
                    <a:bodyPr/>
                    <a:lstStyle/>
                    <a:p>
                      <a:pPr marL="0" marR="0">
                        <a:lnSpc>
                          <a:spcPct val="115000"/>
                        </a:lnSpc>
                        <a:spcBef>
                          <a:spcPts val="0"/>
                        </a:spcBef>
                        <a:spcAft>
                          <a:spcPts val="0"/>
                        </a:spcAft>
                      </a:pPr>
                      <a:r>
                        <a:rPr lang="en-US" sz="900" dirty="0">
                          <a:solidFill>
                            <a:schemeClr val="tx1">
                              <a:lumMod val="75000"/>
                              <a:lumOff val="25000"/>
                            </a:schemeClr>
                          </a:solidFill>
                          <a:effectLst/>
                        </a:rPr>
                        <a:t>West Bank and Gaza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20876969"/>
                  </a:ext>
                </a:extLst>
              </a:tr>
            </a:tbl>
          </a:graphicData>
        </a:graphic>
      </p:graphicFrame>
      <p:sp>
        <p:nvSpPr>
          <p:cNvPr id="6" name="TextBox 5">
            <a:extLst>
              <a:ext uri="{FF2B5EF4-FFF2-40B4-BE49-F238E27FC236}">
                <a16:creationId xmlns:a16="http://schemas.microsoft.com/office/drawing/2014/main" id="{697DF5D5-0A51-A50E-3459-BEB449C7550F}"/>
              </a:ext>
            </a:extLst>
          </p:cNvPr>
          <p:cNvSpPr txBox="1"/>
          <p:nvPr/>
        </p:nvSpPr>
        <p:spPr>
          <a:xfrm>
            <a:off x="5470535" y="5422392"/>
            <a:ext cx="687299" cy="230832"/>
          </a:xfrm>
          <a:prstGeom prst="rect">
            <a:avLst/>
          </a:prstGeom>
          <a:noFill/>
        </p:spPr>
        <p:txBody>
          <a:bodyPr wrap="square" rtlCol="0">
            <a:spAutoFit/>
          </a:bodyPr>
          <a:lstStyle/>
          <a:p>
            <a:r>
              <a:rPr lang="en-US" sz="900" dirty="0"/>
              <a:t>X : Yes</a:t>
            </a:r>
          </a:p>
        </p:txBody>
      </p:sp>
      <p:sp>
        <p:nvSpPr>
          <p:cNvPr id="7" name="Rectangle 6">
            <a:extLst>
              <a:ext uri="{FF2B5EF4-FFF2-40B4-BE49-F238E27FC236}">
                <a16:creationId xmlns:a16="http://schemas.microsoft.com/office/drawing/2014/main" id="{00C236C2-BA3E-A13F-62BB-DE4057192419}"/>
              </a:ext>
            </a:extLst>
          </p:cNvPr>
          <p:cNvSpPr/>
          <p:nvPr/>
        </p:nvSpPr>
        <p:spPr>
          <a:xfrm>
            <a:off x="132166" y="1898712"/>
            <a:ext cx="5217074" cy="325850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1765494" y="1644904"/>
            <a:ext cx="3593592" cy="168757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0E70C742-E0A7-4AF7-48AA-6FF680D1290B}"/>
              </a:ext>
            </a:extLst>
          </p:cNvPr>
          <p:cNvSpPr>
            <a:spLocks noGrp="1"/>
          </p:cNvSpPr>
          <p:nvPr>
            <p:ph type="title"/>
          </p:nvPr>
        </p:nvSpPr>
        <p:spPr>
          <a:xfrm>
            <a:off x="771524" y="357725"/>
            <a:ext cx="9276602" cy="650875"/>
          </a:xfrm>
        </p:spPr>
        <p:txBody>
          <a:bodyPr>
            <a:normAutofit fontScale="90000"/>
          </a:bodyPr>
          <a:lstStyle/>
          <a:p>
            <a:r>
              <a:rPr lang="en-GB" dirty="0"/>
              <a:t>Providers primarily responsible for kidney failure care</a:t>
            </a:r>
            <a:endParaRPr lang="en-BE" dirty="0"/>
          </a:p>
        </p:txBody>
      </p:sp>
      <p:sp>
        <p:nvSpPr>
          <p:cNvPr id="2" name="Date Placeholder 3">
            <a:extLst>
              <a:ext uri="{FF2B5EF4-FFF2-40B4-BE49-F238E27FC236}">
                <a16:creationId xmlns:a16="http://schemas.microsoft.com/office/drawing/2014/main" id="{D16AF727-1A0B-321C-8A5A-645CAD54A7CD}"/>
              </a:ext>
            </a:extLst>
          </p:cNvPr>
          <p:cNvSpPr>
            <a:spLocks noGrp="1"/>
          </p:cNvSpPr>
          <p:nvPr>
            <p:ph type="dt" sz="half" idx="2"/>
          </p:nvPr>
        </p:nvSpPr>
        <p:spPr/>
        <p:txBody>
          <a:bodyPr/>
          <a:lstStyle/>
          <a:p>
            <a:r>
              <a:rPr lang="en-GB" dirty="0"/>
              <a:t>July 2023</a:t>
            </a:r>
            <a:endParaRPr lang="en-US" dirty="0"/>
          </a:p>
        </p:txBody>
      </p:sp>
      <p:sp>
        <p:nvSpPr>
          <p:cNvPr id="8" name="Footer Placeholder 4">
            <a:extLst>
              <a:ext uri="{FF2B5EF4-FFF2-40B4-BE49-F238E27FC236}">
                <a16:creationId xmlns:a16="http://schemas.microsoft.com/office/drawing/2014/main" id="{442DB150-EBB3-A2EB-C32D-4F05CABFEBE0}"/>
              </a:ext>
            </a:extLst>
          </p:cNvPr>
          <p:cNvSpPr>
            <a:spLocks noGrp="1"/>
          </p:cNvSpPr>
          <p:nvPr>
            <p:ph type="ftr" sz="quarter" idx="3"/>
          </p:nvPr>
        </p:nvSpPr>
        <p:spPr/>
        <p:txBody>
          <a:bodyPr/>
          <a:lstStyle/>
          <a:p>
            <a:r>
              <a:rPr lang="en-US"/>
              <a:t>International Society of Nephrology</a:t>
            </a:r>
          </a:p>
        </p:txBody>
      </p:sp>
      <p:sp>
        <p:nvSpPr>
          <p:cNvPr id="10" name="Slide Number Placeholder 5">
            <a:extLst>
              <a:ext uri="{FF2B5EF4-FFF2-40B4-BE49-F238E27FC236}">
                <a16:creationId xmlns:a16="http://schemas.microsoft.com/office/drawing/2014/main" id="{155F5172-363B-289F-020F-F21380958EF4}"/>
              </a:ext>
            </a:extLst>
          </p:cNvPr>
          <p:cNvSpPr>
            <a:spLocks noGrp="1"/>
          </p:cNvSpPr>
          <p:nvPr>
            <p:ph type="sldNum" sz="quarter" idx="4"/>
          </p:nvPr>
        </p:nvSpPr>
        <p:spPr/>
        <p:txBody>
          <a:bodyPr/>
          <a:lstStyle/>
          <a:p>
            <a:fld id="{4A9CEFBC-9863-BD47-BA2B-008170C231CB}" type="slidenum">
              <a:rPr lang="en-US" smtClean="0"/>
              <a:pPr/>
              <a:t>20</a:t>
            </a:fld>
            <a:endParaRPr lang="en-US" dirty="0"/>
          </a:p>
        </p:txBody>
      </p:sp>
    </p:spTree>
    <p:extLst>
      <p:ext uri="{BB962C8B-B14F-4D97-AF65-F5344CB8AC3E}">
        <p14:creationId xmlns:p14="http://schemas.microsoft.com/office/powerpoint/2010/main" val="491994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42064216"/>
              </p:ext>
            </p:extLst>
          </p:nvPr>
        </p:nvGraphicFramePr>
        <p:xfrm>
          <a:off x="1468328" y="1243584"/>
          <a:ext cx="9351761" cy="3822191"/>
        </p:xfrm>
        <a:graphic>
          <a:graphicData uri="http://schemas.openxmlformats.org/drawingml/2006/table">
            <a:tbl>
              <a:tblPr firstRow="1" firstCol="1" bandRow="1">
                <a:tableStyleId>{5C22544A-7EE6-4342-B048-85BDC9FD1C3A}</a:tableStyleId>
              </a:tblPr>
              <a:tblGrid>
                <a:gridCol w="1420520">
                  <a:extLst>
                    <a:ext uri="{9D8B030D-6E8A-4147-A177-3AD203B41FA5}">
                      <a16:colId xmlns:a16="http://schemas.microsoft.com/office/drawing/2014/main" val="1114303723"/>
                    </a:ext>
                  </a:extLst>
                </a:gridCol>
                <a:gridCol w="881249">
                  <a:extLst>
                    <a:ext uri="{9D8B030D-6E8A-4147-A177-3AD203B41FA5}">
                      <a16:colId xmlns:a16="http://schemas.microsoft.com/office/drawing/2014/main" val="3096678519"/>
                    </a:ext>
                  </a:extLst>
                </a:gridCol>
                <a:gridCol w="881249">
                  <a:extLst>
                    <a:ext uri="{9D8B030D-6E8A-4147-A177-3AD203B41FA5}">
                      <a16:colId xmlns:a16="http://schemas.microsoft.com/office/drawing/2014/main" val="1989448328"/>
                    </a:ext>
                  </a:extLst>
                </a:gridCol>
                <a:gridCol w="881249">
                  <a:extLst>
                    <a:ext uri="{9D8B030D-6E8A-4147-A177-3AD203B41FA5}">
                      <a16:colId xmlns:a16="http://schemas.microsoft.com/office/drawing/2014/main" val="1576620571"/>
                    </a:ext>
                  </a:extLst>
                </a:gridCol>
                <a:gridCol w="881249">
                  <a:extLst>
                    <a:ext uri="{9D8B030D-6E8A-4147-A177-3AD203B41FA5}">
                      <a16:colId xmlns:a16="http://schemas.microsoft.com/office/drawing/2014/main" val="3084771453"/>
                    </a:ext>
                  </a:extLst>
                </a:gridCol>
                <a:gridCol w="881249">
                  <a:extLst>
                    <a:ext uri="{9D8B030D-6E8A-4147-A177-3AD203B41FA5}">
                      <a16:colId xmlns:a16="http://schemas.microsoft.com/office/drawing/2014/main" val="2384866596"/>
                    </a:ext>
                  </a:extLst>
                </a:gridCol>
                <a:gridCol w="881249">
                  <a:extLst>
                    <a:ext uri="{9D8B030D-6E8A-4147-A177-3AD203B41FA5}">
                      <a16:colId xmlns:a16="http://schemas.microsoft.com/office/drawing/2014/main" val="3125491447"/>
                    </a:ext>
                  </a:extLst>
                </a:gridCol>
                <a:gridCol w="881249">
                  <a:extLst>
                    <a:ext uri="{9D8B030D-6E8A-4147-A177-3AD203B41FA5}">
                      <a16:colId xmlns:a16="http://schemas.microsoft.com/office/drawing/2014/main" val="2486298658"/>
                    </a:ext>
                  </a:extLst>
                </a:gridCol>
                <a:gridCol w="881249">
                  <a:extLst>
                    <a:ext uri="{9D8B030D-6E8A-4147-A177-3AD203B41FA5}">
                      <a16:colId xmlns:a16="http://schemas.microsoft.com/office/drawing/2014/main" val="1526643092"/>
                    </a:ext>
                  </a:extLst>
                </a:gridCol>
                <a:gridCol w="881249">
                  <a:extLst>
                    <a:ext uri="{9D8B030D-6E8A-4147-A177-3AD203B41FA5}">
                      <a16:colId xmlns:a16="http://schemas.microsoft.com/office/drawing/2014/main" val="4070812751"/>
                    </a:ext>
                  </a:extLst>
                </a:gridCol>
              </a:tblGrid>
              <a:tr h="471624">
                <a:tc>
                  <a:txBody>
                    <a:bodyPr/>
                    <a:lstStyle/>
                    <a:p>
                      <a:pPr marL="0" marR="0" algn="ctr">
                        <a:lnSpc>
                          <a:spcPct val="107000"/>
                        </a:lnSpc>
                        <a:spcBef>
                          <a:spcPts val="0"/>
                        </a:spcBef>
                        <a:spcAft>
                          <a:spcPts val="0"/>
                        </a:spcAft>
                      </a:pPr>
                      <a:r>
                        <a:rPr lang="en-US" sz="900" dirty="0">
                          <a:solidFill>
                            <a:schemeClr val="bg1"/>
                          </a:solidFill>
                          <a:effectLst/>
                          <a:latin typeface="+mn-lt"/>
                          <a:ea typeface="Calibri" panose="020F0502020204030204" pitchFamily="34" charset="0"/>
                          <a:cs typeface="Arial" panose="020B0604020202020204" pitchFamily="34" charset="0"/>
                        </a:rPr>
                        <a:t>Country</a:t>
                      </a: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fontAlgn="b"/>
                      <a:r>
                        <a:rPr lang="en-US" sz="900" b="1" i="0" u="none" strike="noStrike" dirty="0">
                          <a:solidFill>
                            <a:srgbClr val="000000"/>
                          </a:solidFill>
                          <a:effectLst/>
                          <a:latin typeface="+mn-lt"/>
                        </a:rPr>
                        <a:t>Nephrologists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Pediatric nephrologists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Transplant surgeons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Surgeons (HD access)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Surgeons (PD access)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Dietitians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Laboratory technicians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Radiologists (ultrasound)</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Vascular access coordinators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583326678"/>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Iran, Islamic Rep.</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723203300"/>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Iraq</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2974665390"/>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Jordan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815340109"/>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Kuwait</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718831008"/>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Lebanon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2594690969"/>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Oman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2878432809"/>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Qatar</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694015745"/>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Saudi Arabia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933236460"/>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Syrian Arab Republic</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826221006"/>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United Arab Emirates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276425386"/>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West Bank and Gaza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282755156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90411982"/>
              </p:ext>
            </p:extLst>
          </p:nvPr>
        </p:nvGraphicFramePr>
        <p:xfrm>
          <a:off x="5653437" y="5497657"/>
          <a:ext cx="981544" cy="548640"/>
        </p:xfrm>
        <a:graphic>
          <a:graphicData uri="http://schemas.openxmlformats.org/drawingml/2006/table">
            <a:tbl>
              <a:tblPr firstRow="1" bandRow="1">
                <a:tableStyleId>{5C22544A-7EE6-4342-B048-85BDC9FD1C3A}</a:tableStyleId>
              </a:tblPr>
              <a:tblGrid>
                <a:gridCol w="981544">
                  <a:extLst>
                    <a:ext uri="{9D8B030D-6E8A-4147-A177-3AD203B41FA5}">
                      <a16:colId xmlns:a16="http://schemas.microsoft.com/office/drawing/2014/main" val="643004065"/>
                    </a:ext>
                  </a:extLst>
                </a:gridCol>
              </a:tblGrid>
              <a:tr h="204710">
                <a:tc>
                  <a:txBody>
                    <a:bodyPr/>
                    <a:lstStyle/>
                    <a:p>
                      <a:r>
                        <a:rPr lang="en-US" sz="1200" b="0" dirty="0">
                          <a:solidFill>
                            <a:schemeClr val="tx1"/>
                          </a:solidFill>
                          <a:latin typeface="+mn-lt"/>
                        </a:rPr>
                        <a:t>No shortage</a:t>
                      </a:r>
                    </a:p>
                  </a:txBody>
                  <a:tcPr>
                    <a:solidFill>
                      <a:srgbClr val="C5E0B4"/>
                    </a:solidFill>
                  </a:tcPr>
                </a:tc>
                <a:extLst>
                  <a:ext uri="{0D108BD9-81ED-4DB2-BD59-A6C34878D82A}">
                    <a16:rowId xmlns:a16="http://schemas.microsoft.com/office/drawing/2014/main" val="2312230737"/>
                  </a:ext>
                </a:extLst>
              </a:tr>
              <a:tr h="204710">
                <a:tc>
                  <a:txBody>
                    <a:bodyPr/>
                    <a:lstStyle/>
                    <a:p>
                      <a:r>
                        <a:rPr lang="en-US" sz="1200" dirty="0">
                          <a:solidFill>
                            <a:schemeClr val="tx1"/>
                          </a:solidFill>
                          <a:latin typeface="+mn-lt"/>
                        </a:rPr>
                        <a:t>Shortage</a:t>
                      </a:r>
                    </a:p>
                  </a:txBody>
                  <a:tcPr>
                    <a:solidFill>
                      <a:srgbClr val="FF8585"/>
                    </a:solidFill>
                  </a:tcPr>
                </a:tc>
                <a:extLst>
                  <a:ext uri="{0D108BD9-81ED-4DB2-BD59-A6C34878D82A}">
                    <a16:rowId xmlns:a16="http://schemas.microsoft.com/office/drawing/2014/main" val="2283552801"/>
                  </a:ext>
                </a:extLst>
              </a:tr>
            </a:tbl>
          </a:graphicData>
        </a:graphic>
      </p:graphicFrame>
      <p:sp>
        <p:nvSpPr>
          <p:cNvPr id="6" name="Rectangle 5"/>
          <p:cNvSpPr/>
          <p:nvPr/>
        </p:nvSpPr>
        <p:spPr>
          <a:xfrm>
            <a:off x="5653437" y="5497657"/>
            <a:ext cx="981544" cy="54864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itle 8">
            <a:extLst>
              <a:ext uri="{FF2B5EF4-FFF2-40B4-BE49-F238E27FC236}">
                <a16:creationId xmlns:a16="http://schemas.microsoft.com/office/drawing/2014/main" id="{7F68B889-4CD0-147F-29C7-30A5B7A0CDD2}"/>
              </a:ext>
            </a:extLst>
          </p:cNvPr>
          <p:cNvSpPr>
            <a:spLocks noGrp="1"/>
          </p:cNvSpPr>
          <p:nvPr>
            <p:ph type="title"/>
          </p:nvPr>
        </p:nvSpPr>
        <p:spPr/>
        <p:txBody>
          <a:bodyPr>
            <a:normAutofit/>
          </a:bodyPr>
          <a:lstStyle/>
          <a:p>
            <a:r>
              <a:rPr lang="en-GB" dirty="0"/>
              <a:t>Shortage of kidney failure care providers</a:t>
            </a:r>
            <a:endParaRPr lang="en-BE" dirty="0"/>
          </a:p>
        </p:txBody>
      </p:sp>
      <p:sp>
        <p:nvSpPr>
          <p:cNvPr id="3" name="Date Placeholder 3">
            <a:extLst>
              <a:ext uri="{FF2B5EF4-FFF2-40B4-BE49-F238E27FC236}">
                <a16:creationId xmlns:a16="http://schemas.microsoft.com/office/drawing/2014/main" id="{68C50789-D81D-2EE8-3E27-3492ED6208B3}"/>
              </a:ext>
            </a:extLst>
          </p:cNvPr>
          <p:cNvSpPr>
            <a:spLocks noGrp="1"/>
          </p:cNvSpPr>
          <p:nvPr>
            <p:ph type="dt" sz="half" idx="2"/>
          </p:nvPr>
        </p:nvSpPr>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DD57B854-E515-67A5-8D41-2722D4F47FD1}"/>
              </a:ext>
            </a:extLst>
          </p:cNvPr>
          <p:cNvSpPr>
            <a:spLocks noGrp="1"/>
          </p:cNvSpPr>
          <p:nvPr>
            <p:ph type="ftr" sz="quarter" idx="3"/>
          </p:nvPr>
        </p:nvSpPr>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C22F7C9D-3A56-9CE3-C1EF-D9BD77193944}"/>
              </a:ext>
            </a:extLst>
          </p:cNvPr>
          <p:cNvSpPr>
            <a:spLocks noGrp="1"/>
          </p:cNvSpPr>
          <p:nvPr>
            <p:ph type="sldNum" sz="quarter" idx="4"/>
          </p:nvPr>
        </p:nvSpPr>
        <p:spPr/>
        <p:txBody>
          <a:bodyPr/>
          <a:lstStyle/>
          <a:p>
            <a:fld id="{4A9CEFBC-9863-BD47-BA2B-008170C231CB}" type="slidenum">
              <a:rPr lang="en-US" smtClean="0"/>
              <a:pPr/>
              <a:t>21</a:t>
            </a:fld>
            <a:endParaRPr lang="en-US" dirty="0"/>
          </a:p>
        </p:txBody>
      </p:sp>
    </p:spTree>
    <p:extLst>
      <p:ext uri="{BB962C8B-B14F-4D97-AF65-F5344CB8AC3E}">
        <p14:creationId xmlns:p14="http://schemas.microsoft.com/office/powerpoint/2010/main" val="3099222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65465107"/>
              </p:ext>
            </p:extLst>
          </p:nvPr>
        </p:nvGraphicFramePr>
        <p:xfrm>
          <a:off x="1468328" y="1243584"/>
          <a:ext cx="9351761" cy="3822191"/>
        </p:xfrm>
        <a:graphic>
          <a:graphicData uri="http://schemas.openxmlformats.org/drawingml/2006/table">
            <a:tbl>
              <a:tblPr firstRow="1" firstCol="1" bandRow="1">
                <a:tableStyleId>{5C22544A-7EE6-4342-B048-85BDC9FD1C3A}</a:tableStyleId>
              </a:tblPr>
              <a:tblGrid>
                <a:gridCol w="1420520">
                  <a:extLst>
                    <a:ext uri="{9D8B030D-6E8A-4147-A177-3AD203B41FA5}">
                      <a16:colId xmlns:a16="http://schemas.microsoft.com/office/drawing/2014/main" val="1114303723"/>
                    </a:ext>
                  </a:extLst>
                </a:gridCol>
                <a:gridCol w="881249">
                  <a:extLst>
                    <a:ext uri="{9D8B030D-6E8A-4147-A177-3AD203B41FA5}">
                      <a16:colId xmlns:a16="http://schemas.microsoft.com/office/drawing/2014/main" val="3096678519"/>
                    </a:ext>
                  </a:extLst>
                </a:gridCol>
                <a:gridCol w="881249">
                  <a:extLst>
                    <a:ext uri="{9D8B030D-6E8A-4147-A177-3AD203B41FA5}">
                      <a16:colId xmlns:a16="http://schemas.microsoft.com/office/drawing/2014/main" val="1989448328"/>
                    </a:ext>
                  </a:extLst>
                </a:gridCol>
                <a:gridCol w="881249">
                  <a:extLst>
                    <a:ext uri="{9D8B030D-6E8A-4147-A177-3AD203B41FA5}">
                      <a16:colId xmlns:a16="http://schemas.microsoft.com/office/drawing/2014/main" val="1576620571"/>
                    </a:ext>
                  </a:extLst>
                </a:gridCol>
                <a:gridCol w="881249">
                  <a:extLst>
                    <a:ext uri="{9D8B030D-6E8A-4147-A177-3AD203B41FA5}">
                      <a16:colId xmlns:a16="http://schemas.microsoft.com/office/drawing/2014/main" val="3084771453"/>
                    </a:ext>
                  </a:extLst>
                </a:gridCol>
                <a:gridCol w="881249">
                  <a:extLst>
                    <a:ext uri="{9D8B030D-6E8A-4147-A177-3AD203B41FA5}">
                      <a16:colId xmlns:a16="http://schemas.microsoft.com/office/drawing/2014/main" val="2384866596"/>
                    </a:ext>
                  </a:extLst>
                </a:gridCol>
                <a:gridCol w="881249">
                  <a:extLst>
                    <a:ext uri="{9D8B030D-6E8A-4147-A177-3AD203B41FA5}">
                      <a16:colId xmlns:a16="http://schemas.microsoft.com/office/drawing/2014/main" val="3125491447"/>
                    </a:ext>
                  </a:extLst>
                </a:gridCol>
                <a:gridCol w="881249">
                  <a:extLst>
                    <a:ext uri="{9D8B030D-6E8A-4147-A177-3AD203B41FA5}">
                      <a16:colId xmlns:a16="http://schemas.microsoft.com/office/drawing/2014/main" val="2486298658"/>
                    </a:ext>
                  </a:extLst>
                </a:gridCol>
                <a:gridCol w="881249">
                  <a:extLst>
                    <a:ext uri="{9D8B030D-6E8A-4147-A177-3AD203B41FA5}">
                      <a16:colId xmlns:a16="http://schemas.microsoft.com/office/drawing/2014/main" val="1526643092"/>
                    </a:ext>
                  </a:extLst>
                </a:gridCol>
                <a:gridCol w="881249">
                  <a:extLst>
                    <a:ext uri="{9D8B030D-6E8A-4147-A177-3AD203B41FA5}">
                      <a16:colId xmlns:a16="http://schemas.microsoft.com/office/drawing/2014/main" val="4070812751"/>
                    </a:ext>
                  </a:extLst>
                </a:gridCol>
              </a:tblGrid>
              <a:tr h="471624">
                <a:tc>
                  <a:txBody>
                    <a:bodyPr/>
                    <a:lstStyle/>
                    <a:p>
                      <a:pPr marL="0" marR="0" algn="ctr">
                        <a:lnSpc>
                          <a:spcPct val="107000"/>
                        </a:lnSpc>
                        <a:spcBef>
                          <a:spcPts val="0"/>
                        </a:spcBef>
                        <a:spcAft>
                          <a:spcPts val="0"/>
                        </a:spcAft>
                      </a:pPr>
                      <a:r>
                        <a:rPr lang="en-US" sz="900" dirty="0">
                          <a:solidFill>
                            <a:schemeClr val="bg1"/>
                          </a:solidFill>
                          <a:effectLst/>
                          <a:latin typeface="+mn-lt"/>
                          <a:ea typeface="Calibri" panose="020F0502020204030204" pitchFamily="34" charset="0"/>
                          <a:cs typeface="Arial" panose="020B0604020202020204" pitchFamily="34" charset="0"/>
                        </a:rPr>
                        <a:t>Country</a:t>
                      </a: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fontAlgn="b"/>
                      <a:r>
                        <a:rPr lang="en-US" sz="900" b="1" i="0" u="none" strike="noStrike" dirty="0">
                          <a:solidFill>
                            <a:srgbClr val="000000"/>
                          </a:solidFill>
                          <a:effectLst/>
                          <a:latin typeface="+mn-lt"/>
                        </a:rPr>
                        <a:t>Counsellors/ psychologists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Transplant coordinators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Dialysis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Renal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Dialysis technicians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Social workers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Palliative care physicians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Kidney supportive care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dirty="0">
                          <a:solidFill>
                            <a:srgbClr val="000000"/>
                          </a:solidFill>
                          <a:effectLst/>
                          <a:latin typeface="+mn-lt"/>
                        </a:rPr>
                        <a:t>No shortage</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583326678"/>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Iran, Islamic Rep.</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723203300"/>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Iraq</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974665390"/>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Jordan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815340109"/>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Kuwait</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718831008"/>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Lebanon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594690969"/>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Oman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878432809"/>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Qatar</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694015745"/>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Saudi Arabia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933236460"/>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Syrian Arab Republic</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826221006"/>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United Arab Emirates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4276425386"/>
                  </a:ext>
                </a:extLst>
              </a:tr>
              <a:tr h="304597">
                <a:tc>
                  <a:txBody>
                    <a:bodyPr/>
                    <a:lstStyle/>
                    <a:p>
                      <a:pPr marL="0" marR="0">
                        <a:lnSpc>
                          <a:spcPct val="107000"/>
                        </a:lnSpc>
                        <a:spcBef>
                          <a:spcPts val="0"/>
                        </a:spcBef>
                        <a:spcAft>
                          <a:spcPts val="0"/>
                        </a:spcAft>
                      </a:pPr>
                      <a:r>
                        <a:rPr lang="en-US" sz="900" dirty="0">
                          <a:solidFill>
                            <a:schemeClr val="tx1">
                              <a:lumMod val="75000"/>
                              <a:lumOff val="25000"/>
                            </a:schemeClr>
                          </a:solidFill>
                          <a:effectLst/>
                          <a:latin typeface="+mn-lt"/>
                        </a:rPr>
                        <a:t>West Bank and Gaza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2776" marR="62776"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827551565"/>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42445376"/>
              </p:ext>
            </p:extLst>
          </p:nvPr>
        </p:nvGraphicFramePr>
        <p:xfrm>
          <a:off x="5653437" y="5497657"/>
          <a:ext cx="981544" cy="548640"/>
        </p:xfrm>
        <a:graphic>
          <a:graphicData uri="http://schemas.openxmlformats.org/drawingml/2006/table">
            <a:tbl>
              <a:tblPr firstRow="1" bandRow="1">
                <a:tableStyleId>{5C22544A-7EE6-4342-B048-85BDC9FD1C3A}</a:tableStyleId>
              </a:tblPr>
              <a:tblGrid>
                <a:gridCol w="981544">
                  <a:extLst>
                    <a:ext uri="{9D8B030D-6E8A-4147-A177-3AD203B41FA5}">
                      <a16:colId xmlns:a16="http://schemas.microsoft.com/office/drawing/2014/main" val="643004065"/>
                    </a:ext>
                  </a:extLst>
                </a:gridCol>
              </a:tblGrid>
              <a:tr h="204710">
                <a:tc>
                  <a:txBody>
                    <a:bodyPr/>
                    <a:lstStyle/>
                    <a:p>
                      <a:r>
                        <a:rPr lang="en-US" sz="1200" b="0" dirty="0">
                          <a:solidFill>
                            <a:schemeClr val="tx1"/>
                          </a:solidFill>
                          <a:latin typeface="+mn-lt"/>
                        </a:rPr>
                        <a:t>No shortage</a:t>
                      </a:r>
                    </a:p>
                  </a:txBody>
                  <a:tcPr>
                    <a:solidFill>
                      <a:srgbClr val="C5E0B4"/>
                    </a:solidFill>
                  </a:tcPr>
                </a:tc>
                <a:extLst>
                  <a:ext uri="{0D108BD9-81ED-4DB2-BD59-A6C34878D82A}">
                    <a16:rowId xmlns:a16="http://schemas.microsoft.com/office/drawing/2014/main" val="2312230737"/>
                  </a:ext>
                </a:extLst>
              </a:tr>
              <a:tr h="204710">
                <a:tc>
                  <a:txBody>
                    <a:bodyPr/>
                    <a:lstStyle/>
                    <a:p>
                      <a:r>
                        <a:rPr lang="en-US" sz="1200" dirty="0">
                          <a:solidFill>
                            <a:schemeClr val="tx1"/>
                          </a:solidFill>
                          <a:latin typeface="+mn-lt"/>
                        </a:rPr>
                        <a:t>Shortage</a:t>
                      </a:r>
                    </a:p>
                  </a:txBody>
                  <a:tcPr>
                    <a:solidFill>
                      <a:srgbClr val="FF8585"/>
                    </a:solidFill>
                  </a:tcPr>
                </a:tc>
                <a:extLst>
                  <a:ext uri="{0D108BD9-81ED-4DB2-BD59-A6C34878D82A}">
                    <a16:rowId xmlns:a16="http://schemas.microsoft.com/office/drawing/2014/main" val="2283552801"/>
                  </a:ext>
                </a:extLst>
              </a:tr>
            </a:tbl>
          </a:graphicData>
        </a:graphic>
      </p:graphicFrame>
      <p:sp>
        <p:nvSpPr>
          <p:cNvPr id="6" name="Rectangle 5"/>
          <p:cNvSpPr/>
          <p:nvPr/>
        </p:nvSpPr>
        <p:spPr>
          <a:xfrm>
            <a:off x="5653437" y="5497657"/>
            <a:ext cx="981544" cy="54864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itle 8">
            <a:extLst>
              <a:ext uri="{FF2B5EF4-FFF2-40B4-BE49-F238E27FC236}">
                <a16:creationId xmlns:a16="http://schemas.microsoft.com/office/drawing/2014/main" id="{19215E96-22BC-2CCD-3914-A2FE945ED151}"/>
              </a:ext>
            </a:extLst>
          </p:cNvPr>
          <p:cNvSpPr>
            <a:spLocks noGrp="1"/>
          </p:cNvSpPr>
          <p:nvPr>
            <p:ph type="title"/>
          </p:nvPr>
        </p:nvSpPr>
        <p:spPr/>
        <p:txBody>
          <a:bodyPr>
            <a:normAutofit/>
          </a:bodyPr>
          <a:lstStyle/>
          <a:p>
            <a:r>
              <a:rPr lang="en-GB" dirty="0"/>
              <a:t>Shortage of kidney failure care providers</a:t>
            </a:r>
            <a:endParaRPr lang="en-BE" dirty="0"/>
          </a:p>
        </p:txBody>
      </p:sp>
      <p:sp>
        <p:nvSpPr>
          <p:cNvPr id="3" name="Date Placeholder 3">
            <a:extLst>
              <a:ext uri="{FF2B5EF4-FFF2-40B4-BE49-F238E27FC236}">
                <a16:creationId xmlns:a16="http://schemas.microsoft.com/office/drawing/2014/main" id="{BC96E831-C619-84FF-9888-294FD81FE4E9}"/>
              </a:ext>
            </a:extLst>
          </p:cNvPr>
          <p:cNvSpPr>
            <a:spLocks noGrp="1"/>
          </p:cNvSpPr>
          <p:nvPr>
            <p:ph type="dt" sz="half" idx="2"/>
          </p:nvPr>
        </p:nvSpPr>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7300F52A-0B11-DF19-25A1-99DCF51216B8}"/>
              </a:ext>
            </a:extLst>
          </p:cNvPr>
          <p:cNvSpPr>
            <a:spLocks noGrp="1"/>
          </p:cNvSpPr>
          <p:nvPr>
            <p:ph type="ftr" sz="quarter" idx="3"/>
          </p:nvPr>
        </p:nvSpPr>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B1216D04-BD92-2FB5-6F12-0748DD4A19B8}"/>
              </a:ext>
            </a:extLst>
          </p:cNvPr>
          <p:cNvSpPr>
            <a:spLocks noGrp="1"/>
          </p:cNvSpPr>
          <p:nvPr>
            <p:ph type="sldNum" sz="quarter" idx="4"/>
          </p:nvPr>
        </p:nvSpPr>
        <p:spPr/>
        <p:txBody>
          <a:bodyPr/>
          <a:lstStyle/>
          <a:p>
            <a:fld id="{4A9CEFBC-9863-BD47-BA2B-008170C231CB}" type="slidenum">
              <a:rPr lang="en-US" smtClean="0"/>
              <a:pPr/>
              <a:t>22</a:t>
            </a:fld>
            <a:endParaRPr lang="en-US" dirty="0"/>
          </a:p>
        </p:txBody>
      </p:sp>
    </p:spTree>
    <p:extLst>
      <p:ext uri="{BB962C8B-B14F-4D97-AF65-F5344CB8AC3E}">
        <p14:creationId xmlns:p14="http://schemas.microsoft.com/office/powerpoint/2010/main" val="3315167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1E7A2032-1367-07EC-B93F-806FF4BDC055}"/>
              </a:ext>
            </a:extLst>
          </p:cNvPr>
          <p:cNvPicPr>
            <a:picLocks noChangeAspect="1"/>
          </p:cNvPicPr>
          <p:nvPr/>
        </p:nvPicPr>
        <p:blipFill>
          <a:blip r:embed="rId2"/>
          <a:stretch>
            <a:fillRect/>
          </a:stretch>
        </p:blipFill>
        <p:spPr>
          <a:xfrm>
            <a:off x="424716" y="5194663"/>
            <a:ext cx="5259705" cy="161011"/>
          </a:xfrm>
          <a:prstGeom prst="rect">
            <a:avLst/>
          </a:prstGeom>
        </p:spPr>
      </p:pic>
      <p:pic>
        <p:nvPicPr>
          <p:cNvPr id="18" name="Picture 17">
            <a:extLst>
              <a:ext uri="{FF2B5EF4-FFF2-40B4-BE49-F238E27FC236}">
                <a16:creationId xmlns:a16="http://schemas.microsoft.com/office/drawing/2014/main" id="{CEF525D9-3004-AE48-753E-4928FB4D7235}"/>
              </a:ext>
            </a:extLst>
          </p:cNvPr>
          <p:cNvPicPr>
            <a:picLocks noChangeAspect="1"/>
          </p:cNvPicPr>
          <p:nvPr/>
        </p:nvPicPr>
        <p:blipFill>
          <a:blip r:embed="rId3"/>
          <a:stretch>
            <a:fillRect/>
          </a:stretch>
        </p:blipFill>
        <p:spPr>
          <a:xfrm>
            <a:off x="1102625" y="1884730"/>
            <a:ext cx="3768899" cy="308853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37497387"/>
              </p:ext>
            </p:extLst>
          </p:nvPr>
        </p:nvGraphicFramePr>
        <p:xfrm>
          <a:off x="6670040" y="1692530"/>
          <a:ext cx="3806652" cy="3698783"/>
        </p:xfrm>
        <a:graphic>
          <a:graphicData uri="http://schemas.openxmlformats.org/drawingml/2006/table">
            <a:tbl>
              <a:tblPr firstRow="1" firstCol="1" bandRow="1">
                <a:tableStyleId>{F5AB1C69-6EDB-4FF4-983F-18BD219EF322}</a:tableStyleId>
              </a:tblPr>
              <a:tblGrid>
                <a:gridCol w="1362578">
                  <a:extLst>
                    <a:ext uri="{9D8B030D-6E8A-4147-A177-3AD203B41FA5}">
                      <a16:colId xmlns:a16="http://schemas.microsoft.com/office/drawing/2014/main" val="1072779499"/>
                    </a:ext>
                  </a:extLst>
                </a:gridCol>
                <a:gridCol w="1222037">
                  <a:extLst>
                    <a:ext uri="{9D8B030D-6E8A-4147-A177-3AD203B41FA5}">
                      <a16:colId xmlns:a16="http://schemas.microsoft.com/office/drawing/2014/main" val="2768448625"/>
                    </a:ext>
                  </a:extLst>
                </a:gridCol>
                <a:gridCol w="1222037">
                  <a:extLst>
                    <a:ext uri="{9D8B030D-6E8A-4147-A177-3AD203B41FA5}">
                      <a16:colId xmlns:a16="http://schemas.microsoft.com/office/drawing/2014/main" val="82793362"/>
                    </a:ext>
                  </a:extLst>
                </a:gridCol>
              </a:tblGrid>
              <a:tr h="654313">
                <a:tc>
                  <a:txBody>
                    <a:bodyPr/>
                    <a:lstStyle/>
                    <a:p>
                      <a:pPr marL="0" marR="0" algn="ctr">
                        <a:lnSpc>
                          <a:spcPct val="115000"/>
                        </a:lnSpc>
                        <a:spcBef>
                          <a:spcPts val="0"/>
                        </a:spcBef>
                        <a:spcAft>
                          <a:spcPts val="0"/>
                        </a:spcAft>
                      </a:pPr>
                      <a:r>
                        <a:rPr lang="en-US" sz="900" dirty="0">
                          <a:solidFill>
                            <a:schemeClr val="bg1"/>
                          </a:solidFill>
                          <a:effectLst/>
                        </a:rPr>
                        <a:t>Country</a:t>
                      </a:r>
                      <a:endParaRPr lang="en-US" sz="9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Nephrologists</a:t>
                      </a:r>
                    </a:p>
                    <a:p>
                      <a:pPr marL="0" marR="0" algn="ctr">
                        <a:lnSpc>
                          <a:spcPct val="115000"/>
                        </a:lnSpc>
                        <a:spcBef>
                          <a:spcPts val="0"/>
                        </a:spcBef>
                        <a:spcAft>
                          <a:spcPts val="0"/>
                        </a:spcAft>
                      </a:pPr>
                      <a:r>
                        <a:rPr lang="en-US" sz="900" dirty="0">
                          <a:solidFill>
                            <a:schemeClr val="tx1">
                              <a:lumMod val="75000"/>
                              <a:lumOff val="25000"/>
                            </a:schemeClr>
                          </a:solidFill>
                          <a:effectLst/>
                        </a:rPr>
                        <a:t>PMP</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Nephrology trainees</a:t>
                      </a:r>
                    </a:p>
                    <a:p>
                      <a:pPr marL="0" marR="0" algn="ctr">
                        <a:lnSpc>
                          <a:spcPct val="115000"/>
                        </a:lnSpc>
                        <a:spcBef>
                          <a:spcPts val="0"/>
                        </a:spcBef>
                        <a:spcAft>
                          <a:spcPts val="0"/>
                        </a:spcAft>
                      </a:pPr>
                      <a:r>
                        <a:rPr lang="en-US" sz="900" dirty="0">
                          <a:solidFill>
                            <a:schemeClr val="tx1">
                              <a:lumMod val="75000"/>
                              <a:lumOff val="25000"/>
                            </a:schemeClr>
                          </a:solidFill>
                          <a:effectLst/>
                        </a:rPr>
                        <a:t>PMP</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05444426"/>
                  </a:ext>
                </a:extLst>
              </a:tr>
              <a:tr h="276770">
                <a:tc>
                  <a:txBody>
                    <a:bodyPr/>
                    <a:lstStyle/>
                    <a:p>
                      <a:pPr marL="0" marR="0">
                        <a:lnSpc>
                          <a:spcPct val="115000"/>
                        </a:lnSpc>
                        <a:spcBef>
                          <a:spcPts val="0"/>
                        </a:spcBef>
                        <a:spcAft>
                          <a:spcPts val="0"/>
                        </a:spcAft>
                      </a:pPr>
                      <a:r>
                        <a:rPr lang="en-US" sz="900" dirty="0">
                          <a:solidFill>
                            <a:schemeClr val="tx1">
                              <a:lumMod val="75000"/>
                              <a:lumOff val="25000"/>
                            </a:schemeClr>
                          </a:solidFill>
                          <a:effectLst/>
                        </a:rPr>
                        <a:t>Iran, Islamic Rep.</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dirty="0">
                          <a:solidFill>
                            <a:srgbClr val="000000"/>
                          </a:solidFill>
                          <a:effectLst/>
                        </a:rPr>
                        <a:t>4.84</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0.23</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3537285704"/>
                  </a:ext>
                </a:extLst>
              </a:tr>
              <a:tr h="276770">
                <a:tc>
                  <a:txBody>
                    <a:bodyPr/>
                    <a:lstStyle/>
                    <a:p>
                      <a:pPr marL="0" marR="0">
                        <a:lnSpc>
                          <a:spcPct val="115000"/>
                        </a:lnSpc>
                        <a:spcBef>
                          <a:spcPts val="0"/>
                        </a:spcBef>
                        <a:spcAft>
                          <a:spcPts val="0"/>
                        </a:spcAft>
                      </a:pPr>
                      <a:r>
                        <a:rPr lang="en-US" sz="900" dirty="0">
                          <a:solidFill>
                            <a:schemeClr val="tx1">
                              <a:lumMod val="75000"/>
                              <a:lumOff val="25000"/>
                            </a:schemeClr>
                          </a:solidFill>
                          <a:effectLst/>
                        </a:rPr>
                        <a:t>Iraq</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dirty="0">
                          <a:solidFill>
                            <a:srgbClr val="000000"/>
                          </a:solidFill>
                          <a:effectLst/>
                        </a:rPr>
                        <a:t>2.72</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0.69</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721029879"/>
                  </a:ext>
                </a:extLst>
              </a:tr>
              <a:tr h="276770">
                <a:tc>
                  <a:txBody>
                    <a:bodyPr/>
                    <a:lstStyle/>
                    <a:p>
                      <a:pPr marL="0" marR="0">
                        <a:lnSpc>
                          <a:spcPct val="115000"/>
                        </a:lnSpc>
                        <a:spcBef>
                          <a:spcPts val="0"/>
                        </a:spcBef>
                        <a:spcAft>
                          <a:spcPts val="0"/>
                        </a:spcAft>
                      </a:pPr>
                      <a:r>
                        <a:rPr lang="en-US" sz="900" dirty="0">
                          <a:solidFill>
                            <a:schemeClr val="tx1">
                              <a:lumMod val="75000"/>
                              <a:lumOff val="25000"/>
                            </a:schemeClr>
                          </a:solidFill>
                          <a:effectLst/>
                        </a:rPr>
                        <a:t>Jordan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a:solidFill>
                            <a:srgbClr val="000000"/>
                          </a:solidFill>
                          <a:effectLst/>
                        </a:rPr>
                        <a:t>11.91</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2.09</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2101097124"/>
                  </a:ext>
                </a:extLst>
              </a:tr>
              <a:tr h="276770">
                <a:tc>
                  <a:txBody>
                    <a:bodyPr/>
                    <a:lstStyle/>
                    <a:p>
                      <a:pPr marL="0" marR="0">
                        <a:lnSpc>
                          <a:spcPct val="115000"/>
                        </a:lnSpc>
                        <a:spcBef>
                          <a:spcPts val="0"/>
                        </a:spcBef>
                        <a:spcAft>
                          <a:spcPts val="0"/>
                        </a:spcAft>
                      </a:pPr>
                      <a:r>
                        <a:rPr lang="en-US" sz="900" dirty="0">
                          <a:solidFill>
                            <a:schemeClr val="tx1">
                              <a:lumMod val="75000"/>
                              <a:lumOff val="25000"/>
                            </a:schemeClr>
                          </a:solidFill>
                          <a:effectLst/>
                        </a:rPr>
                        <a:t>Kuwait</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dirty="0">
                          <a:solidFill>
                            <a:srgbClr val="000000"/>
                          </a:solidFill>
                          <a:effectLst/>
                        </a:rPr>
                        <a:t>48.89</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a:solidFill>
                            <a:srgbClr val="000000"/>
                          </a:solidFill>
                          <a:effectLst/>
                        </a:rPr>
                        <a:t>0.33</a:t>
                      </a:r>
                      <a:endParaRPr lang="en-CA" sz="10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912162216"/>
                  </a:ext>
                </a:extLst>
              </a:tr>
              <a:tr h="276770">
                <a:tc>
                  <a:txBody>
                    <a:bodyPr/>
                    <a:lstStyle/>
                    <a:p>
                      <a:pPr marL="0" marR="0">
                        <a:lnSpc>
                          <a:spcPct val="115000"/>
                        </a:lnSpc>
                        <a:spcBef>
                          <a:spcPts val="0"/>
                        </a:spcBef>
                        <a:spcAft>
                          <a:spcPts val="0"/>
                        </a:spcAft>
                      </a:pPr>
                      <a:r>
                        <a:rPr lang="en-US" sz="900" dirty="0">
                          <a:solidFill>
                            <a:schemeClr val="tx1">
                              <a:lumMod val="75000"/>
                              <a:lumOff val="25000"/>
                            </a:schemeClr>
                          </a:solidFill>
                          <a:effectLst/>
                        </a:rPr>
                        <a:t>Lebanon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a:solidFill>
                            <a:srgbClr val="000000"/>
                          </a:solidFill>
                          <a:effectLst/>
                        </a:rPr>
                        <a:t>36.81</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2.27</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570086704"/>
                  </a:ext>
                </a:extLst>
              </a:tr>
              <a:tr h="276770">
                <a:tc>
                  <a:txBody>
                    <a:bodyPr/>
                    <a:lstStyle/>
                    <a:p>
                      <a:pPr marL="0" marR="0">
                        <a:lnSpc>
                          <a:spcPct val="115000"/>
                        </a:lnSpc>
                        <a:spcBef>
                          <a:spcPts val="0"/>
                        </a:spcBef>
                        <a:spcAft>
                          <a:spcPts val="0"/>
                        </a:spcAft>
                      </a:pPr>
                      <a:r>
                        <a:rPr lang="en-US" sz="900" dirty="0">
                          <a:solidFill>
                            <a:schemeClr val="tx1">
                              <a:lumMod val="75000"/>
                              <a:lumOff val="25000"/>
                            </a:schemeClr>
                          </a:solidFill>
                          <a:effectLst/>
                        </a:rPr>
                        <a:t>Oman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dirty="0">
                          <a:solidFill>
                            <a:srgbClr val="000000"/>
                          </a:solidFill>
                          <a:effectLst/>
                        </a:rPr>
                        <a:t>39.85</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1.59</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307530564"/>
                  </a:ext>
                </a:extLst>
              </a:tr>
              <a:tr h="276770">
                <a:tc>
                  <a:txBody>
                    <a:bodyPr/>
                    <a:lstStyle/>
                    <a:p>
                      <a:pPr marL="0" marR="0">
                        <a:lnSpc>
                          <a:spcPct val="115000"/>
                        </a:lnSpc>
                        <a:spcBef>
                          <a:spcPts val="0"/>
                        </a:spcBef>
                        <a:spcAft>
                          <a:spcPts val="0"/>
                        </a:spcAft>
                      </a:pPr>
                      <a:r>
                        <a:rPr lang="en-US" sz="900" dirty="0">
                          <a:solidFill>
                            <a:schemeClr val="tx1">
                              <a:lumMod val="75000"/>
                              <a:lumOff val="25000"/>
                            </a:schemeClr>
                          </a:solidFill>
                          <a:effectLst/>
                        </a:rPr>
                        <a:t>Qatar</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dirty="0">
                          <a:solidFill>
                            <a:srgbClr val="000000"/>
                          </a:solidFill>
                          <a:effectLst/>
                        </a:rPr>
                        <a:t>23.92</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1.99</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759285481"/>
                  </a:ext>
                </a:extLst>
              </a:tr>
              <a:tr h="276770">
                <a:tc>
                  <a:txBody>
                    <a:bodyPr/>
                    <a:lstStyle/>
                    <a:p>
                      <a:pPr marL="0" marR="0">
                        <a:lnSpc>
                          <a:spcPct val="115000"/>
                        </a:lnSpc>
                        <a:spcBef>
                          <a:spcPts val="0"/>
                        </a:spcBef>
                        <a:spcAft>
                          <a:spcPts val="0"/>
                        </a:spcAft>
                      </a:pPr>
                      <a:r>
                        <a:rPr lang="en-US" sz="900" dirty="0">
                          <a:solidFill>
                            <a:schemeClr val="tx1">
                              <a:lumMod val="75000"/>
                              <a:lumOff val="25000"/>
                            </a:schemeClr>
                          </a:solidFill>
                          <a:effectLst/>
                        </a:rPr>
                        <a:t>Saudi Arabia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a:solidFill>
                            <a:srgbClr val="000000"/>
                          </a:solidFill>
                          <a:effectLst/>
                        </a:rPr>
                        <a:t>19.80</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1.56</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4186187402"/>
                  </a:ext>
                </a:extLst>
              </a:tr>
              <a:tr h="276770">
                <a:tc>
                  <a:txBody>
                    <a:bodyPr/>
                    <a:lstStyle/>
                    <a:p>
                      <a:pPr marL="0" marR="0">
                        <a:lnSpc>
                          <a:spcPct val="115000"/>
                        </a:lnSpc>
                        <a:spcBef>
                          <a:spcPts val="0"/>
                        </a:spcBef>
                        <a:spcAft>
                          <a:spcPts val="0"/>
                        </a:spcAft>
                      </a:pPr>
                      <a:r>
                        <a:rPr lang="en-US" sz="900" dirty="0">
                          <a:solidFill>
                            <a:schemeClr val="tx1">
                              <a:lumMod val="75000"/>
                              <a:lumOff val="25000"/>
                            </a:schemeClr>
                          </a:solidFill>
                          <a:effectLst/>
                        </a:rPr>
                        <a:t>Syrian Arab Republic</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a:solidFill>
                            <a:srgbClr val="000000"/>
                          </a:solidFill>
                          <a:effectLst/>
                        </a:rPr>
                        <a:t>4.64</a:t>
                      </a:r>
                      <a:endParaRPr lang="en-CA" sz="1000" b="0" i="0" u="none" strike="noStrike">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0.93</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523109757"/>
                  </a:ext>
                </a:extLst>
              </a:tr>
              <a:tr h="276770">
                <a:tc>
                  <a:txBody>
                    <a:bodyPr/>
                    <a:lstStyle/>
                    <a:p>
                      <a:pPr marL="0" marR="0">
                        <a:lnSpc>
                          <a:spcPct val="115000"/>
                        </a:lnSpc>
                        <a:spcBef>
                          <a:spcPts val="0"/>
                        </a:spcBef>
                        <a:spcAft>
                          <a:spcPts val="0"/>
                        </a:spcAft>
                      </a:pPr>
                      <a:r>
                        <a:rPr lang="en-US" sz="900" dirty="0">
                          <a:solidFill>
                            <a:schemeClr val="tx1">
                              <a:lumMod val="75000"/>
                              <a:lumOff val="25000"/>
                            </a:schemeClr>
                          </a:solidFill>
                          <a:effectLst/>
                        </a:rPr>
                        <a:t>United Arab Emirates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dirty="0">
                          <a:solidFill>
                            <a:srgbClr val="000000"/>
                          </a:solidFill>
                          <a:effectLst/>
                        </a:rPr>
                        <a:t>-</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0.50</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556294093"/>
                  </a:ext>
                </a:extLst>
              </a:tr>
              <a:tr h="276770">
                <a:tc>
                  <a:txBody>
                    <a:bodyPr/>
                    <a:lstStyle/>
                    <a:p>
                      <a:pPr marL="0" marR="0">
                        <a:lnSpc>
                          <a:spcPct val="115000"/>
                        </a:lnSpc>
                        <a:spcBef>
                          <a:spcPts val="0"/>
                        </a:spcBef>
                        <a:spcAft>
                          <a:spcPts val="0"/>
                        </a:spcAft>
                      </a:pPr>
                      <a:r>
                        <a:rPr lang="en-US" sz="900" dirty="0">
                          <a:solidFill>
                            <a:schemeClr val="tx1">
                              <a:lumMod val="75000"/>
                              <a:lumOff val="25000"/>
                            </a:schemeClr>
                          </a:solidFill>
                          <a:effectLst/>
                        </a:rPr>
                        <a:t>West Bank and Gaza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fontAlgn="b"/>
                      <a:r>
                        <a:rPr lang="en-CA" sz="1000" b="0" u="none" strike="noStrike" dirty="0">
                          <a:solidFill>
                            <a:srgbClr val="000000"/>
                          </a:solidFill>
                          <a:effectLst/>
                        </a:rPr>
                        <a:t>5.00</a:t>
                      </a:r>
                      <a:endParaRPr lang="en-CA" sz="1000" b="0" i="0" u="none" strike="noStrike" dirty="0">
                        <a:solidFill>
                          <a:srgbClr val="000000"/>
                        </a:solidFill>
                        <a:effectLst/>
                        <a:latin typeface="+mn-lt"/>
                      </a:endParaRPr>
                    </a:p>
                  </a:txBody>
                  <a:tcPr marL="4763" marR="4763" marT="4763" marB="0" anchor="ctr"/>
                </a:tc>
                <a:tc>
                  <a:txBody>
                    <a:bodyPr/>
                    <a:lstStyle/>
                    <a:p>
                      <a:pPr algn="ctr" fontAlgn="b"/>
                      <a:r>
                        <a:rPr lang="en-CA" sz="1000" b="0" u="none" strike="noStrike" dirty="0">
                          <a:solidFill>
                            <a:srgbClr val="000000"/>
                          </a:solidFill>
                          <a:effectLst/>
                        </a:rPr>
                        <a:t>0.33</a:t>
                      </a:r>
                      <a:endParaRPr lang="en-CA" sz="10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71953479"/>
                  </a:ext>
                </a:extLst>
              </a:tr>
            </a:tbl>
          </a:graphicData>
        </a:graphic>
      </p:graphicFrame>
      <p:sp>
        <p:nvSpPr>
          <p:cNvPr id="6" name="Rectangle 5"/>
          <p:cNvSpPr/>
          <p:nvPr/>
        </p:nvSpPr>
        <p:spPr>
          <a:xfrm>
            <a:off x="2221691" y="1523253"/>
            <a:ext cx="1359709" cy="338554"/>
          </a:xfrm>
          <a:prstGeom prst="rect">
            <a:avLst/>
          </a:prstGeom>
        </p:spPr>
        <p:txBody>
          <a:bodyPr wrap="square">
            <a:spAutoFit/>
          </a:bodyPr>
          <a:lstStyle/>
          <a:p>
            <a:pPr lvl="0"/>
            <a:r>
              <a:rPr lang="en-US" sz="1600" dirty="0">
                <a:solidFill>
                  <a:prstClr val="black"/>
                </a:solidFill>
              </a:rPr>
              <a:t>Nephrologists</a:t>
            </a:r>
          </a:p>
        </p:txBody>
      </p:sp>
      <p:sp>
        <p:nvSpPr>
          <p:cNvPr id="10" name="Rectangle 9"/>
          <p:cNvSpPr/>
          <p:nvPr/>
        </p:nvSpPr>
        <p:spPr>
          <a:xfrm>
            <a:off x="1102624" y="1884730"/>
            <a:ext cx="3768899" cy="308853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414556" y="5191710"/>
            <a:ext cx="5259705" cy="15888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Title 7">
            <a:extLst>
              <a:ext uri="{FF2B5EF4-FFF2-40B4-BE49-F238E27FC236}">
                <a16:creationId xmlns:a16="http://schemas.microsoft.com/office/drawing/2014/main" id="{B029E45E-5812-E7DB-0771-E0E8555FF156}"/>
              </a:ext>
            </a:extLst>
          </p:cNvPr>
          <p:cNvSpPr>
            <a:spLocks noGrp="1"/>
          </p:cNvSpPr>
          <p:nvPr>
            <p:ph type="title"/>
          </p:nvPr>
        </p:nvSpPr>
        <p:spPr/>
        <p:txBody>
          <a:bodyPr>
            <a:normAutofit/>
          </a:bodyPr>
          <a:lstStyle/>
          <a:p>
            <a:r>
              <a:rPr lang="en-GB" dirty="0"/>
              <a:t>Prevalence of nephrologists and trainees </a:t>
            </a:r>
            <a:endParaRPr lang="en-BE" dirty="0"/>
          </a:p>
        </p:txBody>
      </p:sp>
      <p:sp>
        <p:nvSpPr>
          <p:cNvPr id="2" name="Date Placeholder 3">
            <a:extLst>
              <a:ext uri="{FF2B5EF4-FFF2-40B4-BE49-F238E27FC236}">
                <a16:creationId xmlns:a16="http://schemas.microsoft.com/office/drawing/2014/main" id="{9DF7A778-318E-F6F7-1C9D-A4FBF0A773C7}"/>
              </a:ext>
            </a:extLst>
          </p:cNvPr>
          <p:cNvSpPr>
            <a:spLocks noGrp="1"/>
          </p:cNvSpPr>
          <p:nvPr>
            <p:ph type="dt" sz="half" idx="2"/>
          </p:nvPr>
        </p:nvSpPr>
        <p:spPr/>
        <p:txBody>
          <a:bodyPr/>
          <a:lstStyle/>
          <a:p>
            <a:r>
              <a:rPr lang="en-GB" dirty="0"/>
              <a:t>July 2023</a:t>
            </a:r>
            <a:endParaRPr lang="en-US" dirty="0"/>
          </a:p>
        </p:txBody>
      </p:sp>
      <p:sp>
        <p:nvSpPr>
          <p:cNvPr id="3" name="Footer Placeholder 4">
            <a:extLst>
              <a:ext uri="{FF2B5EF4-FFF2-40B4-BE49-F238E27FC236}">
                <a16:creationId xmlns:a16="http://schemas.microsoft.com/office/drawing/2014/main" id="{3CFE3165-2E91-3A36-C623-51C1708ECD75}"/>
              </a:ext>
            </a:extLst>
          </p:cNvPr>
          <p:cNvSpPr>
            <a:spLocks noGrp="1"/>
          </p:cNvSpPr>
          <p:nvPr>
            <p:ph type="ftr" sz="quarter" idx="3"/>
          </p:nvPr>
        </p:nvSpPr>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1E0CA5F2-6111-C7EB-79D8-699B4ECC9F94}"/>
              </a:ext>
            </a:extLst>
          </p:cNvPr>
          <p:cNvSpPr>
            <a:spLocks noGrp="1"/>
          </p:cNvSpPr>
          <p:nvPr>
            <p:ph type="sldNum" sz="quarter" idx="4"/>
          </p:nvPr>
        </p:nvSpPr>
        <p:spPr/>
        <p:txBody>
          <a:bodyPr/>
          <a:lstStyle/>
          <a:p>
            <a:fld id="{4A9CEFBC-9863-BD47-BA2B-008170C231CB}" type="slidenum">
              <a:rPr lang="en-US" smtClean="0"/>
              <a:pPr/>
              <a:t>23</a:t>
            </a:fld>
            <a:endParaRPr lang="en-US" dirty="0"/>
          </a:p>
        </p:txBody>
      </p:sp>
    </p:spTree>
    <p:extLst>
      <p:ext uri="{BB962C8B-B14F-4D97-AF65-F5344CB8AC3E}">
        <p14:creationId xmlns:p14="http://schemas.microsoft.com/office/powerpoint/2010/main" val="2694343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980235F-0265-ED3A-C9B7-E9FE15EAC882}"/>
              </a:ext>
            </a:extLst>
          </p:cNvPr>
          <p:cNvPicPr>
            <a:picLocks noChangeAspect="1"/>
          </p:cNvPicPr>
          <p:nvPr/>
        </p:nvPicPr>
        <p:blipFill>
          <a:blip r:embed="rId2"/>
          <a:stretch>
            <a:fillRect/>
          </a:stretch>
        </p:blipFill>
        <p:spPr>
          <a:xfrm>
            <a:off x="170809" y="5319646"/>
            <a:ext cx="4836160" cy="146656"/>
          </a:xfrm>
          <a:prstGeom prst="rect">
            <a:avLst/>
          </a:prstGeom>
        </p:spPr>
      </p:pic>
      <p:pic>
        <p:nvPicPr>
          <p:cNvPr id="8" name="Picture 7">
            <a:extLst>
              <a:ext uri="{FF2B5EF4-FFF2-40B4-BE49-F238E27FC236}">
                <a16:creationId xmlns:a16="http://schemas.microsoft.com/office/drawing/2014/main" id="{A5C49800-2375-940E-DD42-D54CC569CD6F}"/>
              </a:ext>
            </a:extLst>
          </p:cNvPr>
          <p:cNvPicPr>
            <a:picLocks noChangeAspect="1"/>
          </p:cNvPicPr>
          <p:nvPr/>
        </p:nvPicPr>
        <p:blipFill>
          <a:blip r:embed="rId3"/>
          <a:stretch>
            <a:fillRect/>
          </a:stretch>
        </p:blipFill>
        <p:spPr>
          <a:xfrm>
            <a:off x="433055" y="1888055"/>
            <a:ext cx="3913822" cy="3265550"/>
          </a:xfrm>
          <a:prstGeom prst="rect">
            <a:avLst/>
          </a:prstGeom>
        </p:spPr>
      </p:pic>
      <p:sp>
        <p:nvSpPr>
          <p:cNvPr id="10" name="Rectangle 9"/>
          <p:cNvSpPr/>
          <p:nvPr/>
        </p:nvSpPr>
        <p:spPr>
          <a:xfrm>
            <a:off x="4598463" y="2666029"/>
            <a:ext cx="3850434"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rPr>
              <a:t>Chronic HD services are available in all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rPr>
              <a:t>The </a:t>
            </a:r>
            <a:r>
              <a:rPr lang="en-US" dirty="0">
                <a:solidFill>
                  <a:prstClr val="black"/>
                </a:solidFill>
              </a:rPr>
              <a:t>Middle East</a:t>
            </a:r>
            <a:r>
              <a:rPr kumimoji="0" lang="en-US" b="0" i="0" u="none" strike="noStrike" kern="1200" cap="none" spc="0" normalizeH="0" baseline="0" noProof="0" dirty="0">
                <a:ln>
                  <a:noFill/>
                </a:ln>
                <a:solidFill>
                  <a:prstClr val="black"/>
                </a:solidFill>
                <a:effectLst/>
                <a:uLnTx/>
                <a:uFillTx/>
              </a:rPr>
              <a:t> average of HD treatment centers is </a:t>
            </a:r>
            <a:r>
              <a:rPr lang="en-US" dirty="0">
                <a:solidFill>
                  <a:prstClr val="black"/>
                </a:solidFill>
              </a:rPr>
              <a:t>5.03</a:t>
            </a:r>
            <a:r>
              <a:rPr kumimoji="0" lang="en-US" b="0" i="0" u="none" strike="noStrike" kern="1200" cap="none" spc="0" normalizeH="0" baseline="0" noProof="0" dirty="0">
                <a:ln>
                  <a:noFill/>
                </a:ln>
                <a:solidFill>
                  <a:prstClr val="black"/>
                </a:solidFill>
                <a:effectLst/>
                <a:uLnTx/>
                <a:uFillTx/>
              </a:rPr>
              <a:t> pmp</a:t>
            </a:r>
          </a:p>
        </p:txBody>
      </p:sp>
      <p:sp>
        <p:nvSpPr>
          <p:cNvPr id="11" name="Rectangle 10"/>
          <p:cNvSpPr/>
          <p:nvPr/>
        </p:nvSpPr>
        <p:spPr>
          <a:xfrm>
            <a:off x="1288012" y="1441008"/>
            <a:ext cx="210414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Chronic HD centers </a:t>
            </a:r>
          </a:p>
        </p:txBody>
      </p:sp>
      <p:sp>
        <p:nvSpPr>
          <p:cNvPr id="14" name="Rectangle 13"/>
          <p:cNvSpPr/>
          <p:nvPr/>
        </p:nvSpPr>
        <p:spPr>
          <a:xfrm>
            <a:off x="433055" y="1888055"/>
            <a:ext cx="3913822" cy="326555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9" name="Table 18"/>
          <p:cNvGraphicFramePr>
            <a:graphicFrameLocks noGrp="1"/>
          </p:cNvGraphicFramePr>
          <p:nvPr>
            <p:extLst>
              <p:ext uri="{D42A27DB-BD31-4B8C-83A1-F6EECF244321}">
                <p14:modId xmlns:p14="http://schemas.microsoft.com/office/powerpoint/2010/main" val="2850902869"/>
              </p:ext>
            </p:extLst>
          </p:nvPr>
        </p:nvGraphicFramePr>
        <p:xfrm>
          <a:off x="8661853" y="1453543"/>
          <a:ext cx="2215044" cy="4217429"/>
        </p:xfrm>
        <a:graphic>
          <a:graphicData uri="http://schemas.openxmlformats.org/drawingml/2006/table">
            <a:tbl>
              <a:tblPr firstRow="1" firstCol="1" bandRow="1">
                <a:tableStyleId>{F5AB1C69-6EDB-4FF4-983F-18BD219EF322}</a:tableStyleId>
              </a:tblPr>
              <a:tblGrid>
                <a:gridCol w="1226000">
                  <a:extLst>
                    <a:ext uri="{9D8B030D-6E8A-4147-A177-3AD203B41FA5}">
                      <a16:colId xmlns:a16="http://schemas.microsoft.com/office/drawing/2014/main" val="242362531"/>
                    </a:ext>
                  </a:extLst>
                </a:gridCol>
                <a:gridCol w="989044">
                  <a:extLst>
                    <a:ext uri="{9D8B030D-6E8A-4147-A177-3AD203B41FA5}">
                      <a16:colId xmlns:a16="http://schemas.microsoft.com/office/drawing/2014/main" val="231531765"/>
                    </a:ext>
                  </a:extLst>
                </a:gridCol>
              </a:tblGrid>
              <a:tr h="395226">
                <a:tc>
                  <a:txBody>
                    <a:bodyPr/>
                    <a:lstStyle/>
                    <a:p>
                      <a:pPr marL="0" marR="0" algn="ctr">
                        <a:lnSpc>
                          <a:spcPct val="115000"/>
                        </a:lnSpc>
                        <a:spcBef>
                          <a:spcPts val="0"/>
                        </a:spcBef>
                        <a:spcAft>
                          <a:spcPts val="0"/>
                        </a:spcAft>
                      </a:pPr>
                      <a:r>
                        <a:rPr lang="en-US" sz="900" dirty="0">
                          <a:solidFill>
                            <a:schemeClr val="bg1"/>
                          </a:solidFill>
                          <a:effectLst/>
                        </a:rPr>
                        <a:t>Country</a:t>
                      </a:r>
                      <a:endParaRPr lang="en-US" sz="900" dirty="0">
                        <a:solidFill>
                          <a:schemeClr val="bg1"/>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Chronic HD</a:t>
                      </a:r>
                    </a:p>
                    <a:p>
                      <a:pPr marL="0" marR="0" algn="ctr">
                        <a:lnSpc>
                          <a:spcPct val="115000"/>
                        </a:lnSpc>
                        <a:spcBef>
                          <a:spcPts val="0"/>
                        </a:spcBef>
                        <a:spcAft>
                          <a:spcPts val="0"/>
                        </a:spcAft>
                      </a:pPr>
                      <a:r>
                        <a:rPr lang="en-US" sz="900" dirty="0">
                          <a:solidFill>
                            <a:schemeClr val="tx1">
                              <a:lumMod val="75000"/>
                              <a:lumOff val="25000"/>
                            </a:schemeClr>
                          </a:solidFill>
                          <a:effectLst/>
                        </a:rPr>
                        <a:t>Centres PMP</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008819632"/>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Iran, Islamic Rep.</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7.47</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1004996269"/>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Iraq</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algn="ctr" fontAlgn="b"/>
                      <a:r>
                        <a:rPr lang="en-CA" sz="900" b="0" u="none" strike="noStrike">
                          <a:solidFill>
                            <a:srgbClr val="000000"/>
                          </a:solidFill>
                          <a:effectLst/>
                        </a:rPr>
                        <a:t>0.64</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3735109584"/>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Jordan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7.91</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3002873415"/>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Kuwait</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3.26</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1177153712"/>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Lebanon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dirty="0">
                          <a:solidFill>
                            <a:srgbClr val="000000"/>
                          </a:solidFill>
                          <a:effectLst/>
                        </a:rPr>
                        <a:t>15.10</a:t>
                      </a:r>
                      <a:endParaRPr lang="en-CA" sz="9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756151044"/>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Oman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6.64</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847993380"/>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Qatar</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dirty="0">
                          <a:solidFill>
                            <a:srgbClr val="000000"/>
                          </a:solidFill>
                          <a:effectLst/>
                        </a:rPr>
                        <a:t>2.39</a:t>
                      </a:r>
                      <a:endParaRPr lang="en-CA" sz="9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87659631"/>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Saudi Arabia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dirty="0">
                          <a:solidFill>
                            <a:srgbClr val="000000"/>
                          </a:solidFill>
                          <a:effectLst/>
                        </a:rPr>
                        <a:t>5.66</a:t>
                      </a:r>
                      <a:endParaRPr lang="en-CA" sz="9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110054995"/>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Syrian Arab Republic</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dirty="0">
                          <a:solidFill>
                            <a:srgbClr val="000000"/>
                          </a:solidFill>
                          <a:effectLst/>
                        </a:rPr>
                        <a:t>2.55</a:t>
                      </a:r>
                      <a:endParaRPr lang="en-CA" sz="9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465939978"/>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United Arab Emirates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dirty="0">
                          <a:solidFill>
                            <a:srgbClr val="000000"/>
                          </a:solidFill>
                          <a:effectLst/>
                        </a:rPr>
                        <a:t>1.01</a:t>
                      </a:r>
                      <a:endParaRPr lang="en-CA" sz="9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650200759"/>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West Bank and Gaza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dirty="0">
                          <a:solidFill>
                            <a:srgbClr val="000000"/>
                          </a:solidFill>
                          <a:effectLst/>
                        </a:rPr>
                        <a:t>2.67</a:t>
                      </a:r>
                      <a:endParaRPr lang="en-CA" sz="9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11596170"/>
                  </a:ext>
                </a:extLst>
              </a:tr>
            </a:tbl>
          </a:graphicData>
        </a:graphic>
      </p:graphicFrame>
      <p:sp>
        <p:nvSpPr>
          <p:cNvPr id="12" name="Rectangle 11"/>
          <p:cNvSpPr/>
          <p:nvPr/>
        </p:nvSpPr>
        <p:spPr>
          <a:xfrm>
            <a:off x="160649" y="5321195"/>
            <a:ext cx="4883791" cy="14510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3" name="TextBox 2">
            <a:extLst>
              <a:ext uri="{FF2B5EF4-FFF2-40B4-BE49-F238E27FC236}">
                <a16:creationId xmlns:a16="http://schemas.microsoft.com/office/drawing/2014/main" id="{B608DC1B-C394-ABD5-FF00-E9CABB7D16DD}"/>
              </a:ext>
            </a:extLst>
          </p:cNvPr>
          <p:cNvSpPr txBox="1"/>
          <p:nvPr/>
        </p:nvSpPr>
        <p:spPr>
          <a:xfrm>
            <a:off x="8580594" y="5670972"/>
            <a:ext cx="2088431" cy="230832"/>
          </a:xfrm>
          <a:prstGeom prst="rect">
            <a:avLst/>
          </a:prstGeom>
          <a:noFill/>
        </p:spPr>
        <p:txBody>
          <a:bodyPr wrap="square" rtlCol="0">
            <a:spAutoFit/>
          </a:bodyPr>
          <a:lstStyle/>
          <a:p>
            <a:r>
              <a:rPr lang="en-US" sz="900" dirty="0"/>
              <a:t>‘ – ’ : data not reported/unavailable</a:t>
            </a:r>
          </a:p>
        </p:txBody>
      </p:sp>
      <p:sp>
        <p:nvSpPr>
          <p:cNvPr id="15" name="Title 14">
            <a:extLst>
              <a:ext uri="{FF2B5EF4-FFF2-40B4-BE49-F238E27FC236}">
                <a16:creationId xmlns:a16="http://schemas.microsoft.com/office/drawing/2014/main" id="{C91721EC-6D70-AF02-B08B-AB5DF650D58E}"/>
              </a:ext>
            </a:extLst>
          </p:cNvPr>
          <p:cNvSpPr>
            <a:spLocks noGrp="1"/>
          </p:cNvSpPr>
          <p:nvPr>
            <p:ph type="title"/>
          </p:nvPr>
        </p:nvSpPr>
        <p:spPr/>
        <p:txBody>
          <a:bodyPr>
            <a:normAutofit/>
          </a:bodyPr>
          <a:lstStyle/>
          <a:p>
            <a:r>
              <a:rPr lang="en-GB" dirty="0"/>
              <a:t>Capacity for chronic dialysis (HD)</a:t>
            </a:r>
            <a:endParaRPr lang="en-BE" dirty="0"/>
          </a:p>
        </p:txBody>
      </p:sp>
      <p:sp>
        <p:nvSpPr>
          <p:cNvPr id="5" name="Date Placeholder 3">
            <a:extLst>
              <a:ext uri="{FF2B5EF4-FFF2-40B4-BE49-F238E27FC236}">
                <a16:creationId xmlns:a16="http://schemas.microsoft.com/office/drawing/2014/main" id="{0B5FA2B9-9ADA-4DD6-F691-70F51072C985}"/>
              </a:ext>
            </a:extLst>
          </p:cNvPr>
          <p:cNvSpPr>
            <a:spLocks noGrp="1"/>
          </p:cNvSpPr>
          <p:nvPr>
            <p:ph type="dt" sz="half" idx="2"/>
          </p:nvPr>
        </p:nvSpPr>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545A497F-58B7-7A2B-9FF3-4088E09652B2}"/>
              </a:ext>
            </a:extLst>
          </p:cNvPr>
          <p:cNvSpPr>
            <a:spLocks noGrp="1"/>
          </p:cNvSpPr>
          <p:nvPr>
            <p:ph type="ftr" sz="quarter" idx="3"/>
          </p:nvPr>
        </p:nvSpPr>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5EBA548D-E4C2-EDE4-28A5-3477F8277637}"/>
              </a:ext>
            </a:extLst>
          </p:cNvPr>
          <p:cNvSpPr>
            <a:spLocks noGrp="1"/>
          </p:cNvSpPr>
          <p:nvPr>
            <p:ph type="sldNum" sz="quarter" idx="4"/>
          </p:nvPr>
        </p:nvSpPr>
        <p:spPr/>
        <p:txBody>
          <a:bodyPr/>
          <a:lstStyle/>
          <a:p>
            <a:fld id="{4A9CEFBC-9863-BD47-BA2B-008170C231CB}" type="slidenum">
              <a:rPr lang="en-US" smtClean="0"/>
              <a:pPr/>
              <a:t>24</a:t>
            </a:fld>
            <a:endParaRPr lang="en-US" dirty="0"/>
          </a:p>
        </p:txBody>
      </p:sp>
    </p:spTree>
    <p:extLst>
      <p:ext uri="{BB962C8B-B14F-4D97-AF65-F5344CB8AC3E}">
        <p14:creationId xmlns:p14="http://schemas.microsoft.com/office/powerpoint/2010/main" val="2559348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C6F6C30-4215-2184-082B-8B4F63148340}"/>
              </a:ext>
            </a:extLst>
          </p:cNvPr>
          <p:cNvPicPr>
            <a:picLocks noChangeAspect="1"/>
          </p:cNvPicPr>
          <p:nvPr/>
        </p:nvPicPr>
        <p:blipFill>
          <a:blip r:embed="rId2"/>
          <a:stretch>
            <a:fillRect/>
          </a:stretch>
        </p:blipFill>
        <p:spPr>
          <a:xfrm>
            <a:off x="101600" y="5346798"/>
            <a:ext cx="4826113" cy="135947"/>
          </a:xfrm>
          <a:prstGeom prst="rect">
            <a:avLst/>
          </a:prstGeom>
        </p:spPr>
      </p:pic>
      <p:pic>
        <p:nvPicPr>
          <p:cNvPr id="13" name="Picture 12">
            <a:extLst>
              <a:ext uri="{FF2B5EF4-FFF2-40B4-BE49-F238E27FC236}">
                <a16:creationId xmlns:a16="http://schemas.microsoft.com/office/drawing/2014/main" id="{99495A76-82E0-B7FB-3D00-12041A6BC42A}"/>
              </a:ext>
            </a:extLst>
          </p:cNvPr>
          <p:cNvPicPr>
            <a:picLocks noChangeAspect="1"/>
          </p:cNvPicPr>
          <p:nvPr/>
        </p:nvPicPr>
        <p:blipFill>
          <a:blip r:embed="rId3"/>
          <a:stretch>
            <a:fillRect/>
          </a:stretch>
        </p:blipFill>
        <p:spPr>
          <a:xfrm>
            <a:off x="489450" y="1842990"/>
            <a:ext cx="3977566" cy="3309456"/>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08053226"/>
              </p:ext>
            </p:extLst>
          </p:nvPr>
        </p:nvGraphicFramePr>
        <p:xfrm>
          <a:off x="8630048" y="1358128"/>
          <a:ext cx="2299021" cy="4217429"/>
        </p:xfrm>
        <a:graphic>
          <a:graphicData uri="http://schemas.openxmlformats.org/drawingml/2006/table">
            <a:tbl>
              <a:tblPr firstRow="1" firstCol="1" bandRow="1">
                <a:tableStyleId>{F5AB1C69-6EDB-4FF4-983F-18BD219EF322}</a:tableStyleId>
              </a:tblPr>
              <a:tblGrid>
                <a:gridCol w="1226000">
                  <a:extLst>
                    <a:ext uri="{9D8B030D-6E8A-4147-A177-3AD203B41FA5}">
                      <a16:colId xmlns:a16="http://schemas.microsoft.com/office/drawing/2014/main" val="242362531"/>
                    </a:ext>
                  </a:extLst>
                </a:gridCol>
                <a:gridCol w="1073021">
                  <a:extLst>
                    <a:ext uri="{9D8B030D-6E8A-4147-A177-3AD203B41FA5}">
                      <a16:colId xmlns:a16="http://schemas.microsoft.com/office/drawing/2014/main" val="1156687670"/>
                    </a:ext>
                  </a:extLst>
                </a:gridCol>
              </a:tblGrid>
              <a:tr h="395226">
                <a:tc>
                  <a:txBody>
                    <a:bodyPr/>
                    <a:lstStyle/>
                    <a:p>
                      <a:pPr marL="0" marR="0" algn="ctr">
                        <a:lnSpc>
                          <a:spcPct val="115000"/>
                        </a:lnSpc>
                        <a:spcBef>
                          <a:spcPts val="0"/>
                        </a:spcBef>
                        <a:spcAft>
                          <a:spcPts val="0"/>
                        </a:spcAft>
                      </a:pPr>
                      <a:r>
                        <a:rPr lang="en-US" sz="900" dirty="0">
                          <a:solidFill>
                            <a:schemeClr val="bg1"/>
                          </a:solidFill>
                          <a:effectLst/>
                        </a:rPr>
                        <a:t>Country</a:t>
                      </a:r>
                      <a:endParaRPr lang="en-US" sz="900" dirty="0">
                        <a:solidFill>
                          <a:schemeClr val="bg1"/>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Chronic PD</a:t>
                      </a:r>
                    </a:p>
                    <a:p>
                      <a:pPr marL="0" marR="0" algn="ctr">
                        <a:lnSpc>
                          <a:spcPct val="115000"/>
                        </a:lnSpc>
                        <a:spcBef>
                          <a:spcPts val="0"/>
                        </a:spcBef>
                        <a:spcAft>
                          <a:spcPts val="0"/>
                        </a:spcAft>
                      </a:pPr>
                      <a:r>
                        <a:rPr lang="en-US" sz="900" dirty="0">
                          <a:solidFill>
                            <a:schemeClr val="tx1">
                              <a:lumMod val="75000"/>
                              <a:lumOff val="25000"/>
                            </a:schemeClr>
                          </a:solidFill>
                          <a:effectLst/>
                        </a:rPr>
                        <a:t>Centres PMP</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4008819632"/>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Iran, Islamic Rep.</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0.35</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1004996269"/>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Iraq</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algn="ctr" fontAlgn="b"/>
                      <a:r>
                        <a:rPr lang="en-CA" sz="900" b="0" u="none" strike="noStrike">
                          <a:solidFill>
                            <a:srgbClr val="000000"/>
                          </a:solidFill>
                          <a:effectLst/>
                        </a:rPr>
                        <a:t>0.07</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3735109584"/>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Jordan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0.55</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3002873415"/>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Kuwait</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3.26</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1177153712"/>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Lebanon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dirty="0">
                          <a:solidFill>
                            <a:srgbClr val="000000"/>
                          </a:solidFill>
                          <a:effectLst/>
                        </a:rPr>
                        <a:t>0.94</a:t>
                      </a:r>
                      <a:endParaRPr lang="en-CA" sz="9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756151044"/>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Oman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2.66</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847993380"/>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Qatar</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1.20</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187659631"/>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Saudi Arabia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dirty="0">
                          <a:solidFill>
                            <a:srgbClr val="000000"/>
                          </a:solidFill>
                          <a:effectLst/>
                        </a:rPr>
                        <a:t>0.71</a:t>
                      </a:r>
                      <a:endParaRPr lang="en-CA" sz="9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110054995"/>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Syrian Arab Republic</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dirty="0">
                          <a:solidFill>
                            <a:srgbClr val="000000"/>
                          </a:solidFill>
                          <a:effectLst/>
                        </a:rPr>
                        <a:t>0.32</a:t>
                      </a:r>
                      <a:endParaRPr lang="en-CA" sz="9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3465939978"/>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United Arab Emirates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dirty="0">
                          <a:solidFill>
                            <a:srgbClr val="000000"/>
                          </a:solidFill>
                          <a:effectLst/>
                        </a:rPr>
                        <a:t>0.50</a:t>
                      </a:r>
                      <a:endParaRPr lang="en-CA" sz="9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650200759"/>
                  </a:ext>
                </a:extLst>
              </a:tr>
              <a:tr h="347473">
                <a:tc>
                  <a:txBody>
                    <a:bodyPr/>
                    <a:lstStyle/>
                    <a:p>
                      <a:pPr marL="0" marR="0" algn="l">
                        <a:lnSpc>
                          <a:spcPct val="115000"/>
                        </a:lnSpc>
                        <a:spcBef>
                          <a:spcPts val="0"/>
                        </a:spcBef>
                        <a:spcAft>
                          <a:spcPts val="0"/>
                        </a:spcAft>
                      </a:pPr>
                      <a:r>
                        <a:rPr lang="en-US" sz="900" dirty="0">
                          <a:solidFill>
                            <a:schemeClr val="tx1">
                              <a:lumMod val="75000"/>
                              <a:lumOff val="25000"/>
                            </a:schemeClr>
                          </a:solidFill>
                          <a:effectLst/>
                        </a:rPr>
                        <a:t>West Bank and Gaza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dirty="0">
                          <a:solidFill>
                            <a:srgbClr val="000000"/>
                          </a:solidFill>
                          <a:effectLst/>
                        </a:rPr>
                        <a:t>0.33</a:t>
                      </a:r>
                      <a:endParaRPr lang="en-CA" sz="9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111596170"/>
                  </a:ext>
                </a:extLst>
              </a:tr>
            </a:tbl>
          </a:graphicData>
        </a:graphic>
      </p:graphicFrame>
      <p:sp>
        <p:nvSpPr>
          <p:cNvPr id="4" name="Rectangle 3"/>
          <p:cNvSpPr/>
          <p:nvPr/>
        </p:nvSpPr>
        <p:spPr>
          <a:xfrm>
            <a:off x="1434111" y="1416135"/>
            <a:ext cx="210414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Chronic PD centers </a:t>
            </a:r>
          </a:p>
        </p:txBody>
      </p:sp>
      <p:sp>
        <p:nvSpPr>
          <p:cNvPr id="5" name="Rectangle 4"/>
          <p:cNvSpPr/>
          <p:nvPr/>
        </p:nvSpPr>
        <p:spPr>
          <a:xfrm>
            <a:off x="4620147" y="2639440"/>
            <a:ext cx="3850434"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rPr>
              <a:t>Chronic PD services are available in </a:t>
            </a:r>
            <a:r>
              <a:rPr lang="en-US" dirty="0">
                <a:solidFill>
                  <a:prstClr val="black"/>
                </a:solidFill>
              </a:rPr>
              <a:t>all</a:t>
            </a:r>
            <a:r>
              <a:rPr kumimoji="0" lang="en-US" b="0" i="0" u="none" strike="noStrike" kern="1200" cap="none" spc="0" normalizeH="0" baseline="0" noProof="0" dirty="0">
                <a:ln>
                  <a:noFill/>
                </a:ln>
                <a:solidFill>
                  <a:prstClr val="black"/>
                </a:solidFill>
                <a:effectLst/>
                <a:uLnTx/>
                <a:uFillTx/>
              </a:rPr>
              <a:t>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rPr>
              <a:t>The </a:t>
            </a:r>
            <a:r>
              <a:rPr lang="en-US" dirty="0">
                <a:solidFill>
                  <a:prstClr val="black"/>
                </a:solidFill>
              </a:rPr>
              <a:t>Middle East</a:t>
            </a:r>
            <a:r>
              <a:rPr kumimoji="0" lang="en-US" b="0" i="0" u="none" strike="noStrike" kern="1200" cap="none" spc="0" normalizeH="0" baseline="0" noProof="0" dirty="0">
                <a:ln>
                  <a:noFill/>
                </a:ln>
                <a:solidFill>
                  <a:prstClr val="black"/>
                </a:solidFill>
                <a:effectLst/>
                <a:uLnTx/>
                <a:uFillTx/>
              </a:rPr>
              <a:t> average of PD treatment centers is 0.99 pmp</a:t>
            </a:r>
          </a:p>
        </p:txBody>
      </p:sp>
      <p:sp>
        <p:nvSpPr>
          <p:cNvPr id="7" name="Rectangle 6"/>
          <p:cNvSpPr/>
          <p:nvPr/>
        </p:nvSpPr>
        <p:spPr>
          <a:xfrm>
            <a:off x="489450" y="1854591"/>
            <a:ext cx="3980950" cy="329785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73186" y="5340277"/>
            <a:ext cx="4859607" cy="14246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0" name="TextBox 9"/>
          <p:cNvSpPr txBox="1"/>
          <p:nvPr/>
        </p:nvSpPr>
        <p:spPr>
          <a:xfrm>
            <a:off x="8555194" y="5575557"/>
            <a:ext cx="2088431" cy="230832"/>
          </a:xfrm>
          <a:prstGeom prst="rect">
            <a:avLst/>
          </a:prstGeom>
          <a:noFill/>
        </p:spPr>
        <p:txBody>
          <a:bodyPr wrap="square" rtlCol="0">
            <a:spAutoFit/>
          </a:bodyPr>
          <a:lstStyle/>
          <a:p>
            <a:r>
              <a:rPr lang="en-US" sz="900" dirty="0"/>
              <a:t>‘ – ’ : data not reported/unavailable</a:t>
            </a:r>
          </a:p>
        </p:txBody>
      </p:sp>
      <p:sp>
        <p:nvSpPr>
          <p:cNvPr id="12" name="Title 11">
            <a:extLst>
              <a:ext uri="{FF2B5EF4-FFF2-40B4-BE49-F238E27FC236}">
                <a16:creationId xmlns:a16="http://schemas.microsoft.com/office/drawing/2014/main" id="{6B84A4E3-3BFE-1AB5-6085-976570335293}"/>
              </a:ext>
            </a:extLst>
          </p:cNvPr>
          <p:cNvSpPr>
            <a:spLocks noGrp="1"/>
          </p:cNvSpPr>
          <p:nvPr>
            <p:ph type="title"/>
          </p:nvPr>
        </p:nvSpPr>
        <p:spPr/>
        <p:txBody>
          <a:bodyPr>
            <a:normAutofit/>
          </a:bodyPr>
          <a:lstStyle/>
          <a:p>
            <a:r>
              <a:rPr lang="en-GB" dirty="0"/>
              <a:t>Capacity for chronic dialysis (PD)</a:t>
            </a:r>
            <a:endParaRPr lang="en-BE" dirty="0"/>
          </a:p>
        </p:txBody>
      </p:sp>
      <p:sp>
        <p:nvSpPr>
          <p:cNvPr id="6" name="Date Placeholder 3">
            <a:extLst>
              <a:ext uri="{FF2B5EF4-FFF2-40B4-BE49-F238E27FC236}">
                <a16:creationId xmlns:a16="http://schemas.microsoft.com/office/drawing/2014/main" id="{8A3B5695-4A94-2DBB-248A-1F733CE52BDC}"/>
              </a:ext>
            </a:extLst>
          </p:cNvPr>
          <p:cNvSpPr>
            <a:spLocks noGrp="1"/>
          </p:cNvSpPr>
          <p:nvPr>
            <p:ph type="dt" sz="half" idx="2"/>
          </p:nvPr>
        </p:nvSpPr>
        <p:spPr/>
        <p:txBody>
          <a:bodyPr/>
          <a:lstStyle/>
          <a:p>
            <a:r>
              <a:rPr lang="en-GB" dirty="0"/>
              <a:t>July 2023</a:t>
            </a:r>
            <a:endParaRPr lang="en-US" dirty="0"/>
          </a:p>
        </p:txBody>
      </p:sp>
      <p:sp>
        <p:nvSpPr>
          <p:cNvPr id="8" name="Footer Placeholder 4">
            <a:extLst>
              <a:ext uri="{FF2B5EF4-FFF2-40B4-BE49-F238E27FC236}">
                <a16:creationId xmlns:a16="http://schemas.microsoft.com/office/drawing/2014/main" id="{2DA643CE-6C20-3128-AC20-A3B74609E500}"/>
              </a:ext>
            </a:extLst>
          </p:cNvPr>
          <p:cNvSpPr>
            <a:spLocks noGrp="1"/>
          </p:cNvSpPr>
          <p:nvPr>
            <p:ph type="ftr" sz="quarter" idx="3"/>
          </p:nvPr>
        </p:nvSpPr>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EADCA3EF-F628-C750-A931-D121A928A7BE}"/>
              </a:ext>
            </a:extLst>
          </p:cNvPr>
          <p:cNvSpPr>
            <a:spLocks noGrp="1"/>
          </p:cNvSpPr>
          <p:nvPr>
            <p:ph type="sldNum" sz="quarter" idx="4"/>
          </p:nvPr>
        </p:nvSpPr>
        <p:spPr/>
        <p:txBody>
          <a:bodyPr/>
          <a:lstStyle/>
          <a:p>
            <a:fld id="{4A9CEFBC-9863-BD47-BA2B-008170C231CB}" type="slidenum">
              <a:rPr lang="en-US" smtClean="0"/>
              <a:pPr/>
              <a:t>25</a:t>
            </a:fld>
            <a:endParaRPr lang="en-US" dirty="0"/>
          </a:p>
        </p:txBody>
      </p:sp>
    </p:spTree>
    <p:extLst>
      <p:ext uri="{BB962C8B-B14F-4D97-AF65-F5344CB8AC3E}">
        <p14:creationId xmlns:p14="http://schemas.microsoft.com/office/powerpoint/2010/main" val="3624065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6D6AE7E-AADD-133E-C988-95B25F4B8675}"/>
              </a:ext>
            </a:extLst>
          </p:cNvPr>
          <p:cNvPicPr>
            <a:picLocks noChangeAspect="1"/>
          </p:cNvPicPr>
          <p:nvPr/>
        </p:nvPicPr>
        <p:blipFill>
          <a:blip r:embed="rId2"/>
          <a:stretch>
            <a:fillRect/>
          </a:stretch>
        </p:blipFill>
        <p:spPr>
          <a:xfrm>
            <a:off x="121921" y="5371357"/>
            <a:ext cx="4983480" cy="163330"/>
          </a:xfrm>
          <a:prstGeom prst="rect">
            <a:avLst/>
          </a:prstGeom>
        </p:spPr>
      </p:pic>
      <p:pic>
        <p:nvPicPr>
          <p:cNvPr id="6" name="Picture 5">
            <a:extLst>
              <a:ext uri="{FF2B5EF4-FFF2-40B4-BE49-F238E27FC236}">
                <a16:creationId xmlns:a16="http://schemas.microsoft.com/office/drawing/2014/main" id="{8A2E5959-2859-C283-CDE5-3CE8D49811A4}"/>
              </a:ext>
            </a:extLst>
          </p:cNvPr>
          <p:cNvPicPr>
            <a:picLocks noChangeAspect="1"/>
          </p:cNvPicPr>
          <p:nvPr/>
        </p:nvPicPr>
        <p:blipFill>
          <a:blip r:embed="rId3"/>
          <a:stretch>
            <a:fillRect/>
          </a:stretch>
        </p:blipFill>
        <p:spPr>
          <a:xfrm>
            <a:off x="494791" y="1796269"/>
            <a:ext cx="4082053" cy="341186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333293311"/>
              </p:ext>
            </p:extLst>
          </p:nvPr>
        </p:nvGraphicFramePr>
        <p:xfrm>
          <a:off x="8540648" y="1394293"/>
          <a:ext cx="3069772" cy="3411867"/>
        </p:xfrm>
        <a:graphic>
          <a:graphicData uri="http://schemas.openxmlformats.org/drawingml/2006/table">
            <a:tbl>
              <a:tblPr firstRow="1" firstCol="1" bandRow="1">
                <a:tableStyleId>{F5AB1C69-6EDB-4FF4-983F-18BD219EF322}</a:tableStyleId>
              </a:tblPr>
              <a:tblGrid>
                <a:gridCol w="1429413">
                  <a:extLst>
                    <a:ext uri="{9D8B030D-6E8A-4147-A177-3AD203B41FA5}">
                      <a16:colId xmlns:a16="http://schemas.microsoft.com/office/drawing/2014/main" val="2939863924"/>
                    </a:ext>
                  </a:extLst>
                </a:gridCol>
                <a:gridCol w="971775">
                  <a:extLst>
                    <a:ext uri="{9D8B030D-6E8A-4147-A177-3AD203B41FA5}">
                      <a16:colId xmlns:a16="http://schemas.microsoft.com/office/drawing/2014/main" val="3337297276"/>
                    </a:ext>
                  </a:extLst>
                </a:gridCol>
                <a:gridCol w="668584">
                  <a:extLst>
                    <a:ext uri="{9D8B030D-6E8A-4147-A177-3AD203B41FA5}">
                      <a16:colId xmlns:a16="http://schemas.microsoft.com/office/drawing/2014/main" val="1410340930"/>
                    </a:ext>
                  </a:extLst>
                </a:gridCol>
              </a:tblGrid>
              <a:tr h="510551">
                <a:tc>
                  <a:txBody>
                    <a:bodyPr/>
                    <a:lstStyle/>
                    <a:p>
                      <a:pPr marL="0" marR="0" algn="ctr">
                        <a:lnSpc>
                          <a:spcPct val="115000"/>
                        </a:lnSpc>
                        <a:spcBef>
                          <a:spcPts val="0"/>
                        </a:spcBef>
                        <a:spcAft>
                          <a:spcPts val="0"/>
                        </a:spcAft>
                      </a:pPr>
                      <a:r>
                        <a:rPr lang="en-US" sz="800" dirty="0">
                          <a:solidFill>
                            <a:schemeClr val="bg1"/>
                          </a:solidFill>
                          <a:effectLst/>
                        </a:rPr>
                        <a:t>Country</a:t>
                      </a:r>
                      <a:endParaRPr lang="en-US" sz="800" dirty="0">
                        <a:solidFill>
                          <a:schemeClr val="bg1"/>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Kidney Transplantation</a:t>
                      </a:r>
                    </a:p>
                    <a:p>
                      <a:pPr marL="0" marR="0" algn="ctr">
                        <a:lnSpc>
                          <a:spcPct val="115000"/>
                        </a:lnSpc>
                        <a:spcBef>
                          <a:spcPts val="0"/>
                        </a:spcBef>
                        <a:spcAft>
                          <a:spcPts val="0"/>
                        </a:spcAft>
                      </a:pPr>
                      <a:r>
                        <a:rPr lang="en-US" sz="800" dirty="0">
                          <a:solidFill>
                            <a:schemeClr val="tx1">
                              <a:lumMod val="75000"/>
                              <a:lumOff val="25000"/>
                            </a:schemeClr>
                          </a:solidFill>
                          <a:effectLst/>
                        </a:rPr>
                        <a:t>availability  </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Transplant centers PMP</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178922565"/>
                  </a:ext>
                </a:extLst>
              </a:tr>
              <a:tr h="263756">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Iran, Islamic Rep.</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0.30</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1824500586"/>
                  </a:ext>
                </a:extLst>
              </a:tr>
              <a:tr h="263756">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Iraq</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algn="ctr" fontAlgn="b"/>
                      <a:r>
                        <a:rPr lang="en-CA" sz="900" b="0" u="none" strike="noStrike">
                          <a:solidFill>
                            <a:srgbClr val="000000"/>
                          </a:solidFill>
                          <a:effectLst/>
                        </a:rPr>
                        <a:t>0.15</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2255952106"/>
                  </a:ext>
                </a:extLst>
              </a:tr>
              <a:tr h="263756">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Jordan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1.55</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3650595091"/>
                  </a:ext>
                </a:extLst>
              </a:tr>
              <a:tr h="263756">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Kuwait</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0.33</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171875635"/>
                  </a:ext>
                </a:extLst>
              </a:tr>
              <a:tr h="263756">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Lebanon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0.94</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3971000221"/>
                  </a:ext>
                </a:extLst>
              </a:tr>
              <a:tr h="263756">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Oman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0.53</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2311843235"/>
                  </a:ext>
                </a:extLst>
              </a:tr>
              <a:tr h="263756">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Qatar</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0.40</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4007411215"/>
                  </a:ext>
                </a:extLst>
              </a:tr>
              <a:tr h="263756">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Saudi Arabia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a:solidFill>
                            <a:srgbClr val="000000"/>
                          </a:solidFill>
                          <a:effectLst/>
                        </a:rPr>
                        <a:t>0.28</a:t>
                      </a:r>
                      <a:endParaRPr lang="en-CA" sz="900" b="0" i="0" u="none" strike="noStrike">
                        <a:solidFill>
                          <a:srgbClr val="000000"/>
                        </a:solidFill>
                        <a:effectLst/>
                        <a:latin typeface="+mn-lt"/>
                      </a:endParaRPr>
                    </a:p>
                  </a:txBody>
                  <a:tcPr marL="4763" marR="4763" marT="4763" marB="0" anchor="ctr"/>
                </a:tc>
                <a:extLst>
                  <a:ext uri="{0D108BD9-81ED-4DB2-BD59-A6C34878D82A}">
                    <a16:rowId xmlns:a16="http://schemas.microsoft.com/office/drawing/2014/main" val="1927469325"/>
                  </a:ext>
                </a:extLst>
              </a:tr>
              <a:tr h="263756">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Syrian Arab Republic</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r>
                        <a:rPr lang="en-US" sz="800">
                          <a:solidFill>
                            <a:schemeClr val="tx1">
                              <a:lumMod val="75000"/>
                              <a:lumOff val="25000"/>
                            </a:schemeClr>
                          </a:solidFill>
                          <a:effectLst/>
                        </a:rPr>
                        <a:t>X</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dirty="0">
                          <a:solidFill>
                            <a:srgbClr val="000000"/>
                          </a:solidFill>
                          <a:effectLst/>
                        </a:rPr>
                        <a:t>0.28</a:t>
                      </a:r>
                      <a:endParaRPr lang="en-CA" sz="9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568295766"/>
                  </a:ext>
                </a:extLst>
              </a:tr>
              <a:tr h="263756">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United Arab Emirates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dirty="0">
                          <a:solidFill>
                            <a:srgbClr val="000000"/>
                          </a:solidFill>
                          <a:effectLst/>
                        </a:rPr>
                        <a:t>0.61</a:t>
                      </a:r>
                      <a:endParaRPr lang="en-CA" sz="9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4191326283"/>
                  </a:ext>
                </a:extLst>
              </a:tr>
              <a:tr h="263756">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West Bank and Gaza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algn="ctr" fontAlgn="b"/>
                      <a:r>
                        <a:rPr lang="en-CA" sz="900" b="0" u="none" strike="noStrike" dirty="0">
                          <a:solidFill>
                            <a:srgbClr val="000000"/>
                          </a:solidFill>
                          <a:effectLst/>
                        </a:rPr>
                        <a:t>0.33</a:t>
                      </a:r>
                      <a:endParaRPr lang="en-CA" sz="900" b="0" i="0" u="none" strike="noStrike" dirty="0">
                        <a:solidFill>
                          <a:srgbClr val="000000"/>
                        </a:solidFill>
                        <a:effectLst/>
                        <a:latin typeface="+mn-lt"/>
                      </a:endParaRPr>
                    </a:p>
                  </a:txBody>
                  <a:tcPr marL="4763" marR="4763" marT="4763" marB="0" anchor="ctr"/>
                </a:tc>
                <a:extLst>
                  <a:ext uri="{0D108BD9-81ED-4DB2-BD59-A6C34878D82A}">
                    <a16:rowId xmlns:a16="http://schemas.microsoft.com/office/drawing/2014/main" val="2791905419"/>
                  </a:ext>
                </a:extLst>
              </a:tr>
            </a:tbl>
          </a:graphicData>
        </a:graphic>
      </p:graphicFrame>
      <p:sp>
        <p:nvSpPr>
          <p:cNvPr id="7" name="Rectangle 6"/>
          <p:cNvSpPr/>
          <p:nvPr/>
        </p:nvSpPr>
        <p:spPr>
          <a:xfrm>
            <a:off x="1000932" y="1394293"/>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Kidney transplantation centers </a:t>
            </a:r>
          </a:p>
        </p:txBody>
      </p:sp>
      <p:sp>
        <p:nvSpPr>
          <p:cNvPr id="14" name="Rectangle 13"/>
          <p:cNvSpPr/>
          <p:nvPr/>
        </p:nvSpPr>
        <p:spPr>
          <a:xfrm>
            <a:off x="494790" y="1796269"/>
            <a:ext cx="4082053" cy="341186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p:cNvSpPr/>
          <p:nvPr/>
        </p:nvSpPr>
        <p:spPr>
          <a:xfrm>
            <a:off x="4690214" y="2333115"/>
            <a:ext cx="3850434" cy="175432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rPr>
              <a:t>Kidney transplantation services are available in </a:t>
            </a:r>
            <a:r>
              <a:rPr lang="en-US" dirty="0">
                <a:solidFill>
                  <a:prstClr val="black"/>
                </a:solidFill>
              </a:rPr>
              <a:t>all</a:t>
            </a:r>
            <a:r>
              <a:rPr kumimoji="0" lang="en-US" b="0" i="0" u="none" strike="noStrike" kern="1200" cap="none" spc="0" normalizeH="0" baseline="0" noProof="0" dirty="0">
                <a:ln>
                  <a:noFill/>
                </a:ln>
                <a:solidFill>
                  <a:prstClr val="black"/>
                </a:solidFill>
                <a:effectLst/>
                <a:uLnTx/>
                <a:uFillTx/>
              </a:rPr>
              <a:t>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rPr>
              <a:t>The</a:t>
            </a:r>
            <a:r>
              <a:rPr kumimoji="0" lang="en-US" b="0" i="0" u="none" strike="noStrike" kern="1200" cap="none" spc="0" normalizeH="0" noProof="0" dirty="0">
                <a:ln>
                  <a:noFill/>
                </a:ln>
                <a:solidFill>
                  <a:prstClr val="black"/>
                </a:solidFill>
                <a:effectLst/>
                <a:uLnTx/>
                <a:uFillTx/>
              </a:rPr>
              <a:t> Middle East</a:t>
            </a:r>
            <a:r>
              <a:rPr kumimoji="0" lang="en-US" b="0" i="0" u="none" strike="noStrike" kern="1200" cap="none" spc="0" normalizeH="0" baseline="0" noProof="0" dirty="0">
                <a:ln>
                  <a:noFill/>
                </a:ln>
                <a:solidFill>
                  <a:prstClr val="black"/>
                </a:solidFill>
                <a:effectLst/>
                <a:uLnTx/>
                <a:uFillTx/>
              </a:rPr>
              <a:t> average of Kidney transplantation centers is 0.52 pmp</a:t>
            </a:r>
          </a:p>
        </p:txBody>
      </p:sp>
      <p:sp>
        <p:nvSpPr>
          <p:cNvPr id="10" name="Rectangle 9"/>
          <p:cNvSpPr/>
          <p:nvPr/>
        </p:nvSpPr>
        <p:spPr>
          <a:xfrm>
            <a:off x="108968" y="5374825"/>
            <a:ext cx="4996433" cy="159862"/>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1" name="TextBox 10"/>
          <p:cNvSpPr txBox="1"/>
          <p:nvPr/>
        </p:nvSpPr>
        <p:spPr>
          <a:xfrm>
            <a:off x="8540648" y="4865571"/>
            <a:ext cx="687299" cy="230832"/>
          </a:xfrm>
          <a:prstGeom prst="rect">
            <a:avLst/>
          </a:prstGeom>
          <a:noFill/>
        </p:spPr>
        <p:txBody>
          <a:bodyPr wrap="square" rtlCol="0">
            <a:spAutoFit/>
          </a:bodyPr>
          <a:lstStyle/>
          <a:p>
            <a:r>
              <a:rPr lang="en-US" sz="900" dirty="0">
                <a:latin typeface="+mj-lt"/>
              </a:rPr>
              <a:t>X : Yes</a:t>
            </a:r>
          </a:p>
        </p:txBody>
      </p:sp>
      <p:sp>
        <p:nvSpPr>
          <p:cNvPr id="12" name="Title 11">
            <a:extLst>
              <a:ext uri="{FF2B5EF4-FFF2-40B4-BE49-F238E27FC236}">
                <a16:creationId xmlns:a16="http://schemas.microsoft.com/office/drawing/2014/main" id="{D58CB81E-CE65-B4B2-E4BB-C962A0D9BA2F}"/>
              </a:ext>
            </a:extLst>
          </p:cNvPr>
          <p:cNvSpPr>
            <a:spLocks noGrp="1"/>
          </p:cNvSpPr>
          <p:nvPr>
            <p:ph type="title"/>
          </p:nvPr>
        </p:nvSpPr>
        <p:spPr/>
        <p:txBody>
          <a:bodyPr>
            <a:normAutofit/>
          </a:bodyPr>
          <a:lstStyle/>
          <a:p>
            <a:r>
              <a:rPr lang="es-ES" dirty="0" err="1"/>
              <a:t>Capacity</a:t>
            </a:r>
            <a:r>
              <a:rPr lang="es-ES" dirty="0"/>
              <a:t> </a:t>
            </a:r>
            <a:r>
              <a:rPr lang="es-ES" dirty="0" err="1"/>
              <a:t>for</a:t>
            </a:r>
            <a:r>
              <a:rPr lang="es-ES" dirty="0"/>
              <a:t> </a:t>
            </a:r>
            <a:r>
              <a:rPr lang="es-ES" dirty="0" err="1"/>
              <a:t>Kidney</a:t>
            </a:r>
            <a:r>
              <a:rPr lang="es-ES" dirty="0"/>
              <a:t> </a:t>
            </a:r>
            <a:r>
              <a:rPr lang="es-ES" dirty="0" err="1"/>
              <a:t>transplantation</a:t>
            </a:r>
            <a:endParaRPr lang="en-BE" dirty="0"/>
          </a:p>
        </p:txBody>
      </p:sp>
      <p:sp>
        <p:nvSpPr>
          <p:cNvPr id="2" name="Date Placeholder 3">
            <a:extLst>
              <a:ext uri="{FF2B5EF4-FFF2-40B4-BE49-F238E27FC236}">
                <a16:creationId xmlns:a16="http://schemas.microsoft.com/office/drawing/2014/main" id="{FA1EB31D-CF99-7E17-E77B-2C64F2F64F80}"/>
              </a:ext>
            </a:extLst>
          </p:cNvPr>
          <p:cNvSpPr>
            <a:spLocks noGrp="1"/>
          </p:cNvSpPr>
          <p:nvPr>
            <p:ph type="dt" sz="half" idx="2"/>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E1E42F51-19A6-E1B3-55B4-D1138400E03B}"/>
              </a:ext>
            </a:extLst>
          </p:cNvPr>
          <p:cNvSpPr>
            <a:spLocks noGrp="1"/>
          </p:cNvSpPr>
          <p:nvPr>
            <p:ph type="ftr" sz="quarter" idx="3"/>
          </p:nvPr>
        </p:nvSpPr>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DC135C7B-6DB3-632A-1F53-31DF8B6125DC}"/>
              </a:ext>
            </a:extLst>
          </p:cNvPr>
          <p:cNvSpPr>
            <a:spLocks noGrp="1"/>
          </p:cNvSpPr>
          <p:nvPr>
            <p:ph type="sldNum" sz="quarter" idx="4"/>
          </p:nvPr>
        </p:nvSpPr>
        <p:spPr/>
        <p:txBody>
          <a:bodyPr/>
          <a:lstStyle/>
          <a:p>
            <a:fld id="{4A9CEFBC-9863-BD47-BA2B-008170C231CB}" type="slidenum">
              <a:rPr lang="en-US" smtClean="0"/>
              <a:pPr/>
              <a:t>26</a:t>
            </a:fld>
            <a:endParaRPr lang="en-US" dirty="0"/>
          </a:p>
        </p:txBody>
      </p:sp>
    </p:spTree>
    <p:extLst>
      <p:ext uri="{BB962C8B-B14F-4D97-AF65-F5344CB8AC3E}">
        <p14:creationId xmlns:p14="http://schemas.microsoft.com/office/powerpoint/2010/main" val="3189301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9BEB2B0-80B9-4490-DBC1-65EC9DE59A8D}"/>
              </a:ext>
            </a:extLst>
          </p:cNvPr>
          <p:cNvPicPr>
            <a:picLocks noChangeAspect="1"/>
          </p:cNvPicPr>
          <p:nvPr/>
        </p:nvPicPr>
        <p:blipFill>
          <a:blip r:embed="rId2"/>
          <a:stretch>
            <a:fillRect/>
          </a:stretch>
        </p:blipFill>
        <p:spPr>
          <a:xfrm>
            <a:off x="3971664" y="1905000"/>
            <a:ext cx="3729235" cy="2961860"/>
          </a:xfrm>
          <a:prstGeom prst="rect">
            <a:avLst/>
          </a:prstGeom>
        </p:spPr>
      </p:pic>
      <p:pic>
        <p:nvPicPr>
          <p:cNvPr id="3" name="Picture 2">
            <a:extLst>
              <a:ext uri="{FF2B5EF4-FFF2-40B4-BE49-F238E27FC236}">
                <a16:creationId xmlns:a16="http://schemas.microsoft.com/office/drawing/2014/main" id="{5AFDA9AF-80CB-0A0B-8148-789F30FB6D6E}"/>
              </a:ext>
            </a:extLst>
          </p:cNvPr>
          <p:cNvPicPr>
            <a:picLocks noChangeAspect="1"/>
          </p:cNvPicPr>
          <p:nvPr/>
        </p:nvPicPr>
        <p:blipFill>
          <a:blip r:embed="rId3"/>
          <a:stretch>
            <a:fillRect/>
          </a:stretch>
        </p:blipFill>
        <p:spPr>
          <a:xfrm>
            <a:off x="80797" y="1881738"/>
            <a:ext cx="3791488" cy="3005442"/>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628588252"/>
              </p:ext>
            </p:extLst>
          </p:nvPr>
        </p:nvGraphicFramePr>
        <p:xfrm>
          <a:off x="7776376" y="1534601"/>
          <a:ext cx="4149871" cy="3566557"/>
        </p:xfrm>
        <a:graphic>
          <a:graphicData uri="http://schemas.openxmlformats.org/drawingml/2006/table">
            <a:tbl>
              <a:tblPr firstRow="1" firstCol="1" bandRow="1">
                <a:tableStyleId>{F5AB1C69-6EDB-4FF4-983F-18BD219EF322}</a:tableStyleId>
              </a:tblPr>
              <a:tblGrid>
                <a:gridCol w="1073426">
                  <a:extLst>
                    <a:ext uri="{9D8B030D-6E8A-4147-A177-3AD203B41FA5}">
                      <a16:colId xmlns:a16="http://schemas.microsoft.com/office/drawing/2014/main" val="2939863924"/>
                    </a:ext>
                  </a:extLst>
                </a:gridCol>
                <a:gridCol w="787179">
                  <a:extLst>
                    <a:ext uri="{9D8B030D-6E8A-4147-A177-3AD203B41FA5}">
                      <a16:colId xmlns:a16="http://schemas.microsoft.com/office/drawing/2014/main" val="3918575909"/>
                    </a:ext>
                  </a:extLst>
                </a:gridCol>
                <a:gridCol w="708854">
                  <a:extLst>
                    <a:ext uri="{9D8B030D-6E8A-4147-A177-3AD203B41FA5}">
                      <a16:colId xmlns:a16="http://schemas.microsoft.com/office/drawing/2014/main" val="1285586293"/>
                    </a:ext>
                  </a:extLst>
                </a:gridCol>
                <a:gridCol w="521227">
                  <a:extLst>
                    <a:ext uri="{9D8B030D-6E8A-4147-A177-3AD203B41FA5}">
                      <a16:colId xmlns:a16="http://schemas.microsoft.com/office/drawing/2014/main" val="213053638"/>
                    </a:ext>
                  </a:extLst>
                </a:gridCol>
                <a:gridCol w="521227">
                  <a:extLst>
                    <a:ext uri="{9D8B030D-6E8A-4147-A177-3AD203B41FA5}">
                      <a16:colId xmlns:a16="http://schemas.microsoft.com/office/drawing/2014/main" val="1697261857"/>
                    </a:ext>
                  </a:extLst>
                </a:gridCol>
                <a:gridCol w="537958">
                  <a:extLst>
                    <a:ext uri="{9D8B030D-6E8A-4147-A177-3AD203B41FA5}">
                      <a16:colId xmlns:a16="http://schemas.microsoft.com/office/drawing/2014/main" val="4077902000"/>
                    </a:ext>
                  </a:extLst>
                </a:gridCol>
              </a:tblGrid>
              <a:tr h="270494">
                <a:tc rowSpan="2">
                  <a:txBody>
                    <a:bodyPr/>
                    <a:lstStyle/>
                    <a:p>
                      <a:pPr marL="0" marR="0" algn="ctr">
                        <a:lnSpc>
                          <a:spcPct val="115000"/>
                        </a:lnSpc>
                        <a:spcBef>
                          <a:spcPts val="0"/>
                        </a:spcBef>
                        <a:spcAft>
                          <a:spcPts val="0"/>
                        </a:spcAft>
                      </a:pPr>
                      <a:r>
                        <a:rPr lang="en-US" sz="800" dirty="0">
                          <a:solidFill>
                            <a:schemeClr val="bg1"/>
                          </a:solidFill>
                          <a:effectLst/>
                        </a:rPr>
                        <a:t>Country</a:t>
                      </a:r>
                      <a:endParaRPr lang="en-US" sz="800" dirty="0">
                        <a:solidFill>
                          <a:schemeClr val="bg1"/>
                        </a:solidFill>
                        <a:effectLst/>
                        <a:latin typeface="+mn-lt"/>
                        <a:ea typeface="Calibri" panose="020F0502020204030204" pitchFamily="34" charset="0"/>
                        <a:cs typeface="Arial" panose="020B0604020202020204" pitchFamily="34" charset="0"/>
                      </a:endParaRPr>
                    </a:p>
                  </a:txBody>
                  <a:tcPr marL="9525" marR="9525" marT="9525" marB="0" anchor="ctr"/>
                </a:tc>
                <a:tc gridSpan="2">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Donor type</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hMerge="1">
                  <a:txBody>
                    <a:bodyPr/>
                    <a:lstStyle/>
                    <a:p>
                      <a:endParaRPr lang="en-US"/>
                    </a:p>
                  </a:txBody>
                  <a:tcPr/>
                </a:tc>
                <a:tc gridSpan="3">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Transplant waitlist</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34395276"/>
                  </a:ext>
                </a:extLst>
              </a:tr>
              <a:tr h="308881">
                <a:tc vMerge="1">
                  <a:txBody>
                    <a:bodyPr/>
                    <a:lstStyle/>
                    <a:p>
                      <a:endParaRPr lang="en-US"/>
                    </a:p>
                  </a:txBody>
                  <a:tcP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Live donors only</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Combination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National</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Regional only</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None</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178922565"/>
                  </a:ext>
                </a:extLst>
              </a:tr>
              <a:tr h="271562">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Iran, Islamic Rep.</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b"/>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b"/>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1824500586"/>
                  </a:ext>
                </a:extLst>
              </a:tr>
              <a:tr h="271562">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Iraq</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b"/>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b"/>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b"/>
                </a:tc>
                <a:extLst>
                  <a:ext uri="{0D108BD9-81ED-4DB2-BD59-A6C34878D82A}">
                    <a16:rowId xmlns:a16="http://schemas.microsoft.com/office/drawing/2014/main" val="2255952106"/>
                  </a:ext>
                </a:extLst>
              </a:tr>
              <a:tr h="271562">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Jordan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dirty="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dirty="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650595091"/>
                  </a:ext>
                </a:extLst>
              </a:tr>
              <a:tr h="271562">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Kuwait</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dirty="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71875635"/>
                  </a:ext>
                </a:extLst>
              </a:tr>
              <a:tr h="271562">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Lebanon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971000221"/>
                  </a:ext>
                </a:extLst>
              </a:tr>
              <a:tr h="271562">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Oman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dirty="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311843235"/>
                  </a:ext>
                </a:extLst>
              </a:tr>
              <a:tr h="271562">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Qatar</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007411215"/>
                  </a:ext>
                </a:extLst>
              </a:tr>
              <a:tr h="271562">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Saudi Arabia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dirty="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dirty="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927469325"/>
                  </a:ext>
                </a:extLst>
              </a:tr>
              <a:tr h="271562">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Syrian Arab Republic</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568295766"/>
                  </a:ext>
                </a:extLst>
              </a:tr>
              <a:tr h="271562">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United Arab Emirates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191326283"/>
                  </a:ext>
                </a:extLst>
              </a:tr>
              <a:tr h="271562">
                <a:tc>
                  <a:txBody>
                    <a:bodyPr/>
                    <a:lstStyle/>
                    <a:p>
                      <a:pPr marL="0" marR="0" algn="l">
                        <a:lnSpc>
                          <a:spcPct val="115000"/>
                        </a:lnSpc>
                        <a:spcBef>
                          <a:spcPts val="0"/>
                        </a:spcBef>
                        <a:spcAft>
                          <a:spcPts val="0"/>
                        </a:spcAft>
                      </a:pPr>
                      <a:r>
                        <a:rPr lang="en-US" sz="800" dirty="0">
                          <a:solidFill>
                            <a:schemeClr val="tx1">
                              <a:lumMod val="75000"/>
                              <a:lumOff val="25000"/>
                            </a:schemeClr>
                          </a:solidFill>
                          <a:effectLst/>
                        </a:rPr>
                        <a:t>West Bank and Gaza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9525" marR="9525" marT="9525" marB="0" anchor="ctr"/>
                </a:tc>
                <a:tc>
                  <a:txBody>
                    <a:bodyPr/>
                    <a:lstStyle/>
                    <a:p>
                      <a:pPr marL="0" marR="0" algn="ctr">
                        <a:lnSpc>
                          <a:spcPct val="115000"/>
                        </a:lnSpc>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791905419"/>
                  </a:ext>
                </a:extLst>
              </a:tr>
            </a:tbl>
          </a:graphicData>
        </a:graphic>
      </p:graphicFrame>
      <p:sp>
        <p:nvSpPr>
          <p:cNvPr id="6" name="Rectangle 5"/>
          <p:cNvSpPr/>
          <p:nvPr/>
        </p:nvSpPr>
        <p:spPr>
          <a:xfrm>
            <a:off x="4221823" y="1449734"/>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Transplant waitlist</a:t>
            </a:r>
          </a:p>
        </p:txBody>
      </p:sp>
      <p:sp>
        <p:nvSpPr>
          <p:cNvPr id="8" name="Rectangle 7"/>
          <p:cNvSpPr/>
          <p:nvPr/>
        </p:nvSpPr>
        <p:spPr>
          <a:xfrm>
            <a:off x="480308" y="1449734"/>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Transplant donor type</a:t>
            </a:r>
          </a:p>
        </p:txBody>
      </p:sp>
      <p:sp>
        <p:nvSpPr>
          <p:cNvPr id="10" name="Rectangle 9"/>
          <p:cNvSpPr/>
          <p:nvPr/>
        </p:nvSpPr>
        <p:spPr>
          <a:xfrm>
            <a:off x="80797" y="1876658"/>
            <a:ext cx="3791488" cy="3005442"/>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3947762" y="1876658"/>
            <a:ext cx="3753137" cy="3005442"/>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7700899" y="5101158"/>
            <a:ext cx="687299" cy="246221"/>
          </a:xfrm>
          <a:prstGeom prst="rect">
            <a:avLst/>
          </a:prstGeom>
          <a:noFill/>
        </p:spPr>
        <p:txBody>
          <a:bodyPr wrap="square" rtlCol="0">
            <a:spAutoFit/>
          </a:bodyPr>
          <a:lstStyle/>
          <a:p>
            <a:r>
              <a:rPr lang="en-US" sz="1000" dirty="0">
                <a:latin typeface="+mj-lt"/>
              </a:rPr>
              <a:t>X : Yes</a:t>
            </a:r>
          </a:p>
        </p:txBody>
      </p:sp>
      <p:sp>
        <p:nvSpPr>
          <p:cNvPr id="13" name="Title 12">
            <a:extLst>
              <a:ext uri="{FF2B5EF4-FFF2-40B4-BE49-F238E27FC236}">
                <a16:creationId xmlns:a16="http://schemas.microsoft.com/office/drawing/2014/main" id="{F9301AC3-95C9-A713-8750-4AD1B395DF29}"/>
              </a:ext>
            </a:extLst>
          </p:cNvPr>
          <p:cNvSpPr>
            <a:spLocks noGrp="1"/>
          </p:cNvSpPr>
          <p:nvPr>
            <p:ph type="title"/>
          </p:nvPr>
        </p:nvSpPr>
        <p:spPr/>
        <p:txBody>
          <a:bodyPr>
            <a:normAutofit/>
          </a:bodyPr>
          <a:lstStyle/>
          <a:p>
            <a:r>
              <a:rPr lang="en-GB" dirty="0"/>
              <a:t>Capacity for Kidney transplantation (cont’d)</a:t>
            </a:r>
            <a:endParaRPr lang="en-BE" dirty="0"/>
          </a:p>
        </p:txBody>
      </p:sp>
      <p:sp>
        <p:nvSpPr>
          <p:cNvPr id="2" name="Date Placeholder 3">
            <a:extLst>
              <a:ext uri="{FF2B5EF4-FFF2-40B4-BE49-F238E27FC236}">
                <a16:creationId xmlns:a16="http://schemas.microsoft.com/office/drawing/2014/main" id="{BBFF4AE4-FAF1-21A5-8D4C-CF19A86366F0}"/>
              </a:ext>
            </a:extLst>
          </p:cNvPr>
          <p:cNvSpPr>
            <a:spLocks noGrp="1"/>
          </p:cNvSpPr>
          <p:nvPr>
            <p:ph type="dt" sz="half" idx="2"/>
          </p:nvPr>
        </p:nvSpPr>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1D78D21D-E213-668F-A884-D6460D56A440}"/>
              </a:ext>
            </a:extLst>
          </p:cNvPr>
          <p:cNvSpPr>
            <a:spLocks noGrp="1"/>
          </p:cNvSpPr>
          <p:nvPr>
            <p:ph type="ftr" sz="quarter" idx="3"/>
          </p:nvPr>
        </p:nvSpPr>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1D877624-7F0F-B3DB-09A8-DE219ED2FD34}"/>
              </a:ext>
            </a:extLst>
          </p:cNvPr>
          <p:cNvSpPr>
            <a:spLocks noGrp="1"/>
          </p:cNvSpPr>
          <p:nvPr>
            <p:ph type="sldNum" sz="quarter" idx="4"/>
          </p:nvPr>
        </p:nvSpPr>
        <p:spPr/>
        <p:txBody>
          <a:bodyPr/>
          <a:lstStyle/>
          <a:p>
            <a:fld id="{4A9CEFBC-9863-BD47-BA2B-008170C231CB}" type="slidenum">
              <a:rPr lang="en-US" smtClean="0"/>
              <a:pPr/>
              <a:t>27</a:t>
            </a:fld>
            <a:endParaRPr lang="en-US" dirty="0"/>
          </a:p>
        </p:txBody>
      </p:sp>
    </p:spTree>
    <p:extLst>
      <p:ext uri="{BB962C8B-B14F-4D97-AF65-F5344CB8AC3E}">
        <p14:creationId xmlns:p14="http://schemas.microsoft.com/office/powerpoint/2010/main" val="1741308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0BECB5F-A3D3-5349-3EE8-9FFBEC89B3AF}"/>
              </a:ext>
            </a:extLst>
          </p:cNvPr>
          <p:cNvPicPr>
            <a:picLocks noChangeAspect="1"/>
          </p:cNvPicPr>
          <p:nvPr/>
        </p:nvPicPr>
        <p:blipFill>
          <a:blip r:embed="rId2"/>
          <a:stretch>
            <a:fillRect/>
          </a:stretch>
        </p:blipFill>
        <p:spPr>
          <a:xfrm>
            <a:off x="539834" y="4092177"/>
            <a:ext cx="4136067" cy="2512658"/>
          </a:xfrm>
          <a:prstGeom prst="rect">
            <a:avLst/>
          </a:prstGeom>
        </p:spPr>
      </p:pic>
      <p:pic>
        <p:nvPicPr>
          <p:cNvPr id="14" name="Picture 13">
            <a:extLst>
              <a:ext uri="{FF2B5EF4-FFF2-40B4-BE49-F238E27FC236}">
                <a16:creationId xmlns:a16="http://schemas.microsoft.com/office/drawing/2014/main" id="{3409C00E-1381-5D6C-C21A-6AB954903E1A}"/>
              </a:ext>
            </a:extLst>
          </p:cNvPr>
          <p:cNvPicPr>
            <a:picLocks noChangeAspect="1"/>
          </p:cNvPicPr>
          <p:nvPr/>
        </p:nvPicPr>
        <p:blipFill>
          <a:blip r:embed="rId3"/>
          <a:stretch>
            <a:fillRect/>
          </a:stretch>
        </p:blipFill>
        <p:spPr>
          <a:xfrm>
            <a:off x="507691" y="1260802"/>
            <a:ext cx="4173411" cy="242374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525675291"/>
              </p:ext>
            </p:extLst>
          </p:nvPr>
        </p:nvGraphicFramePr>
        <p:xfrm>
          <a:off x="5396183" y="1550302"/>
          <a:ext cx="6612315" cy="3486150"/>
        </p:xfrm>
        <a:graphic>
          <a:graphicData uri="http://schemas.openxmlformats.org/drawingml/2006/table">
            <a:tbl>
              <a:tblPr firstRow="1" firstCol="1" bandRow="1">
                <a:tableStyleId>{F5AB1C69-6EDB-4FF4-983F-18BD219EF322}</a:tableStyleId>
              </a:tblPr>
              <a:tblGrid>
                <a:gridCol w="1211165">
                  <a:extLst>
                    <a:ext uri="{9D8B030D-6E8A-4147-A177-3AD203B41FA5}">
                      <a16:colId xmlns:a16="http://schemas.microsoft.com/office/drawing/2014/main" val="1516739490"/>
                    </a:ext>
                  </a:extLst>
                </a:gridCol>
                <a:gridCol w="540115">
                  <a:extLst>
                    <a:ext uri="{9D8B030D-6E8A-4147-A177-3AD203B41FA5}">
                      <a16:colId xmlns:a16="http://schemas.microsoft.com/office/drawing/2014/main" val="3711324719"/>
                    </a:ext>
                  </a:extLst>
                </a:gridCol>
                <a:gridCol w="540115">
                  <a:extLst>
                    <a:ext uri="{9D8B030D-6E8A-4147-A177-3AD203B41FA5}">
                      <a16:colId xmlns:a16="http://schemas.microsoft.com/office/drawing/2014/main" val="3482245254"/>
                    </a:ext>
                  </a:extLst>
                </a:gridCol>
                <a:gridCol w="540115">
                  <a:extLst>
                    <a:ext uri="{9D8B030D-6E8A-4147-A177-3AD203B41FA5}">
                      <a16:colId xmlns:a16="http://schemas.microsoft.com/office/drawing/2014/main" val="1789827965"/>
                    </a:ext>
                  </a:extLst>
                </a:gridCol>
                <a:gridCol w="540115">
                  <a:extLst>
                    <a:ext uri="{9D8B030D-6E8A-4147-A177-3AD203B41FA5}">
                      <a16:colId xmlns:a16="http://schemas.microsoft.com/office/drawing/2014/main" val="1766517076"/>
                    </a:ext>
                  </a:extLst>
                </a:gridCol>
                <a:gridCol w="540115">
                  <a:extLst>
                    <a:ext uri="{9D8B030D-6E8A-4147-A177-3AD203B41FA5}">
                      <a16:colId xmlns:a16="http://schemas.microsoft.com/office/drawing/2014/main" val="2692064206"/>
                    </a:ext>
                  </a:extLst>
                </a:gridCol>
                <a:gridCol w="540115">
                  <a:extLst>
                    <a:ext uri="{9D8B030D-6E8A-4147-A177-3AD203B41FA5}">
                      <a16:colId xmlns:a16="http://schemas.microsoft.com/office/drawing/2014/main" val="2486829123"/>
                    </a:ext>
                  </a:extLst>
                </a:gridCol>
                <a:gridCol w="540115">
                  <a:extLst>
                    <a:ext uri="{9D8B030D-6E8A-4147-A177-3AD203B41FA5}">
                      <a16:colId xmlns:a16="http://schemas.microsoft.com/office/drawing/2014/main" val="2441728627"/>
                    </a:ext>
                  </a:extLst>
                </a:gridCol>
                <a:gridCol w="540115">
                  <a:extLst>
                    <a:ext uri="{9D8B030D-6E8A-4147-A177-3AD203B41FA5}">
                      <a16:colId xmlns:a16="http://schemas.microsoft.com/office/drawing/2014/main" val="146766299"/>
                    </a:ext>
                  </a:extLst>
                </a:gridCol>
                <a:gridCol w="540115">
                  <a:extLst>
                    <a:ext uri="{9D8B030D-6E8A-4147-A177-3AD203B41FA5}">
                      <a16:colId xmlns:a16="http://schemas.microsoft.com/office/drawing/2014/main" val="3853786082"/>
                    </a:ext>
                  </a:extLst>
                </a:gridCol>
                <a:gridCol w="540115">
                  <a:extLst>
                    <a:ext uri="{9D8B030D-6E8A-4147-A177-3AD203B41FA5}">
                      <a16:colId xmlns:a16="http://schemas.microsoft.com/office/drawing/2014/main" val="1367860729"/>
                    </a:ext>
                  </a:extLst>
                </a:gridCol>
              </a:tblGrid>
              <a:tr h="497954">
                <a:tc rowSpan="2">
                  <a:txBody>
                    <a:bodyPr/>
                    <a:lstStyle/>
                    <a:p>
                      <a:pPr marL="0" marR="0" algn="ctr">
                        <a:spcBef>
                          <a:spcPts val="0"/>
                        </a:spcBef>
                        <a:spcAft>
                          <a:spcPts val="0"/>
                        </a:spcAft>
                      </a:pPr>
                      <a:r>
                        <a:rPr lang="en-US" sz="800" dirty="0">
                          <a:effectLst/>
                        </a:rPr>
                        <a:t>Country</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gridSpan="5">
                  <a:txBody>
                    <a:bodyPr/>
                    <a:lstStyle/>
                    <a:p>
                      <a:pPr marL="0" marR="0" algn="ctr">
                        <a:spcBef>
                          <a:spcPts val="0"/>
                        </a:spcBef>
                        <a:spcAft>
                          <a:spcPts val="0"/>
                        </a:spcAft>
                      </a:pPr>
                      <a:r>
                        <a:rPr lang="en-US" sz="800" dirty="0">
                          <a:solidFill>
                            <a:schemeClr val="tx1">
                              <a:lumMod val="75000"/>
                              <a:lumOff val="25000"/>
                            </a:schemeClr>
                          </a:solidFill>
                          <a:effectLst/>
                        </a:rPr>
                        <a:t>HD frequency</a:t>
                      </a:r>
                    </a:p>
                    <a:p>
                      <a:pPr marL="0" marR="0" algn="ctr">
                        <a:spcBef>
                          <a:spcPts val="0"/>
                        </a:spcBef>
                        <a:spcAft>
                          <a:spcPts val="0"/>
                        </a:spcAft>
                      </a:pPr>
                      <a:r>
                        <a:rPr lang="en-US" sz="800" dirty="0">
                          <a:solidFill>
                            <a:schemeClr val="tx1">
                              <a:lumMod val="75000"/>
                              <a:lumOff val="25000"/>
                            </a:schemeClr>
                          </a:solidFill>
                          <a:effectLst/>
                        </a:rPr>
                        <a:t>a center-based service that involves treatment </a:t>
                      </a:r>
                    </a:p>
                    <a:p>
                      <a:pPr marL="0" marR="0" algn="ctr">
                        <a:spcBef>
                          <a:spcPts val="0"/>
                        </a:spcBef>
                        <a:spcAft>
                          <a:spcPts val="0"/>
                        </a:spcAft>
                      </a:pPr>
                      <a:r>
                        <a:rPr lang="en-US" sz="800" dirty="0">
                          <a:solidFill>
                            <a:schemeClr val="tx1">
                              <a:lumMod val="75000"/>
                              <a:lumOff val="25000"/>
                            </a:schemeClr>
                          </a:solidFill>
                          <a:effectLst/>
                        </a:rPr>
                        <a:t>3x week/3-4x hours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spcBef>
                          <a:spcPts val="0"/>
                        </a:spcBef>
                        <a:spcAft>
                          <a:spcPts val="0"/>
                        </a:spcAft>
                      </a:pPr>
                      <a:r>
                        <a:rPr lang="en-US" sz="800" dirty="0">
                          <a:solidFill>
                            <a:schemeClr val="tx1">
                              <a:lumMod val="75000"/>
                              <a:lumOff val="25000"/>
                            </a:schemeClr>
                          </a:solidFill>
                          <a:effectLst/>
                        </a:rPr>
                        <a:t> PD frequency</a:t>
                      </a:r>
                    </a:p>
                    <a:p>
                      <a:pPr marL="0" marR="0" algn="ctr">
                        <a:spcBef>
                          <a:spcPts val="0"/>
                        </a:spcBef>
                        <a:spcAft>
                          <a:spcPts val="0"/>
                        </a:spcAft>
                      </a:pPr>
                      <a:r>
                        <a:rPr lang="en-US" sz="800" dirty="0">
                          <a:solidFill>
                            <a:schemeClr val="tx1">
                              <a:lumMod val="75000"/>
                              <a:lumOff val="25000"/>
                            </a:schemeClr>
                          </a:solidFill>
                          <a:effectLst/>
                        </a:rPr>
                        <a:t>ability to do adequate exchanges</a:t>
                      </a:r>
                    </a:p>
                    <a:p>
                      <a:pPr marL="0" marR="0" algn="ctr">
                        <a:spcBef>
                          <a:spcPts val="0"/>
                        </a:spcBef>
                        <a:spcAft>
                          <a:spcPts val="0"/>
                        </a:spcAft>
                      </a:pPr>
                      <a:r>
                        <a:rPr lang="en-US" sz="800" dirty="0">
                          <a:solidFill>
                            <a:schemeClr val="tx1">
                              <a:lumMod val="75000"/>
                              <a:lumOff val="25000"/>
                            </a:schemeClr>
                          </a:solidFill>
                          <a:effectLst/>
                        </a:rPr>
                        <a:t>3-4x day</a:t>
                      </a:r>
                    </a:p>
                    <a:p>
                      <a:pPr marL="0" marR="0" algn="ctr">
                        <a:spcBef>
                          <a:spcPts val="0"/>
                        </a:spcBef>
                        <a:spcAft>
                          <a:spcPts val="0"/>
                        </a:spcAft>
                      </a:pPr>
                      <a:r>
                        <a:rPr lang="en-US" sz="800" dirty="0">
                          <a:solidFill>
                            <a:schemeClr val="tx1">
                              <a:lumMod val="75000"/>
                              <a:lumOff val="25000"/>
                            </a:schemeClr>
                          </a:solidFill>
                          <a:effectLst/>
                        </a:rPr>
                        <a:t>(or equivalent cycles on automated PD)</a:t>
                      </a:r>
                    </a:p>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hMerge="1">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147477892"/>
                  </a:ext>
                </a:extLst>
              </a:tr>
              <a:tr h="144780">
                <a:tc vMerge="1">
                  <a:txBody>
                    <a:bodyPr/>
                    <a:lstStyle/>
                    <a:p>
                      <a:endParaRPr lang="en-US"/>
                    </a:p>
                  </a:txBody>
                  <a:tcPr/>
                </a:tc>
                <a:tc>
                  <a:txBody>
                    <a:bodyPr/>
                    <a:lstStyle/>
                    <a:p>
                      <a:pPr marL="0" marR="0" algn="ctr">
                        <a:spcBef>
                          <a:spcPts val="0"/>
                        </a:spcBef>
                        <a:spcAft>
                          <a:spcPts val="0"/>
                        </a:spcAft>
                      </a:pPr>
                      <a:r>
                        <a:rPr lang="en-ZA" sz="800" dirty="0">
                          <a:effectLst/>
                        </a:rPr>
                        <a:t>Generally available</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effectLst/>
                        </a:rPr>
                        <a:t>Generally not available</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Never</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Unknown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N/A (dialysis not provided)</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effectLst/>
                        </a:rPr>
                        <a:t>Generally available</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effectLst/>
                        </a:rPr>
                        <a:t>Generally not available</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Never</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Unknown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N/A (dialysis not provided)</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70548244"/>
                  </a:ext>
                </a:extLst>
              </a:tr>
              <a:tr h="217170">
                <a:tc>
                  <a:txBody>
                    <a:bodyPr/>
                    <a:lstStyle/>
                    <a:p>
                      <a:pPr marL="0" marR="0">
                        <a:spcBef>
                          <a:spcPts val="0"/>
                        </a:spcBef>
                        <a:spcAft>
                          <a:spcPts val="0"/>
                        </a:spcAft>
                      </a:pPr>
                      <a:r>
                        <a:rPr lang="en-US" sz="800" dirty="0">
                          <a:solidFill>
                            <a:schemeClr val="tx1">
                              <a:lumMod val="75000"/>
                              <a:lumOff val="25000"/>
                            </a:schemeClr>
                          </a:solidFill>
                          <a:effectLst/>
                        </a:rPr>
                        <a:t>Iran, Islamic Rep.</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effectLst/>
                        </a:rPr>
                        <a:t>X</a:t>
                      </a: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kern="120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54312521"/>
                  </a:ext>
                </a:extLst>
              </a:tr>
              <a:tr h="217170">
                <a:tc>
                  <a:txBody>
                    <a:bodyPr/>
                    <a:lstStyle/>
                    <a:p>
                      <a:pPr marL="0" marR="0">
                        <a:spcBef>
                          <a:spcPts val="0"/>
                        </a:spcBef>
                        <a:spcAft>
                          <a:spcPts val="0"/>
                        </a:spcAft>
                      </a:pPr>
                      <a:r>
                        <a:rPr lang="en-US" sz="800" dirty="0">
                          <a:solidFill>
                            <a:schemeClr val="tx1">
                              <a:lumMod val="75000"/>
                              <a:lumOff val="25000"/>
                            </a:schemeClr>
                          </a:solidFill>
                          <a:effectLst/>
                        </a:rPr>
                        <a:t>Iraq</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800" dirty="0">
                          <a:effectLst/>
                        </a:rPr>
                        <a:t>X</a:t>
                      </a: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18704211"/>
                  </a:ext>
                </a:extLst>
              </a:tr>
              <a:tr h="217170">
                <a:tc>
                  <a:txBody>
                    <a:bodyPr/>
                    <a:lstStyle/>
                    <a:p>
                      <a:pPr marL="0" marR="0">
                        <a:spcBef>
                          <a:spcPts val="0"/>
                        </a:spcBef>
                        <a:spcAft>
                          <a:spcPts val="0"/>
                        </a:spcAft>
                      </a:pPr>
                      <a:r>
                        <a:rPr lang="en-US" sz="800" dirty="0">
                          <a:solidFill>
                            <a:schemeClr val="tx1">
                              <a:lumMod val="75000"/>
                              <a:lumOff val="25000"/>
                            </a:schemeClr>
                          </a:solidFill>
                          <a:effectLst/>
                        </a:rPr>
                        <a:t>Jordan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89843126"/>
                  </a:ext>
                </a:extLst>
              </a:tr>
              <a:tr h="217170">
                <a:tc>
                  <a:txBody>
                    <a:bodyPr/>
                    <a:lstStyle/>
                    <a:p>
                      <a:pPr marL="0" marR="0">
                        <a:spcBef>
                          <a:spcPts val="0"/>
                        </a:spcBef>
                        <a:spcAft>
                          <a:spcPts val="0"/>
                        </a:spcAft>
                      </a:pPr>
                      <a:r>
                        <a:rPr lang="en-US" sz="800">
                          <a:solidFill>
                            <a:schemeClr val="tx1">
                              <a:lumMod val="75000"/>
                              <a:lumOff val="25000"/>
                            </a:schemeClr>
                          </a:solidFill>
                          <a:effectLst/>
                        </a:rPr>
                        <a:t>Kuwait</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dirty="0">
                          <a:ln>
                            <a:noFill/>
                          </a:ln>
                          <a:solidFill>
                            <a:prstClr val="black"/>
                          </a:solidFill>
                          <a:effectLst/>
                          <a:uLnTx/>
                          <a:uFillTx/>
                        </a:rPr>
                        <a:t>X</a:t>
                      </a: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52693112"/>
                  </a:ext>
                </a:extLst>
              </a:tr>
              <a:tr h="217170">
                <a:tc>
                  <a:txBody>
                    <a:bodyPr/>
                    <a:lstStyle/>
                    <a:p>
                      <a:pPr marL="0" marR="0">
                        <a:spcBef>
                          <a:spcPts val="0"/>
                        </a:spcBef>
                        <a:spcAft>
                          <a:spcPts val="0"/>
                        </a:spcAft>
                      </a:pPr>
                      <a:r>
                        <a:rPr lang="en-US" sz="800" dirty="0">
                          <a:solidFill>
                            <a:schemeClr val="tx1">
                              <a:lumMod val="75000"/>
                              <a:lumOff val="25000"/>
                            </a:schemeClr>
                          </a:solidFill>
                          <a:effectLst/>
                        </a:rPr>
                        <a:t>Lebanon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66229843"/>
                  </a:ext>
                </a:extLst>
              </a:tr>
              <a:tr h="217170">
                <a:tc>
                  <a:txBody>
                    <a:bodyPr/>
                    <a:lstStyle/>
                    <a:p>
                      <a:pPr marL="0" marR="0">
                        <a:spcBef>
                          <a:spcPts val="0"/>
                        </a:spcBef>
                        <a:spcAft>
                          <a:spcPts val="0"/>
                        </a:spcAft>
                      </a:pPr>
                      <a:r>
                        <a:rPr lang="en-US" sz="800" dirty="0">
                          <a:solidFill>
                            <a:schemeClr val="tx1">
                              <a:lumMod val="75000"/>
                              <a:lumOff val="25000"/>
                            </a:schemeClr>
                          </a:solidFill>
                          <a:effectLst/>
                        </a:rPr>
                        <a:t>Oman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2292788"/>
                  </a:ext>
                </a:extLst>
              </a:tr>
              <a:tr h="217170">
                <a:tc>
                  <a:txBody>
                    <a:bodyPr/>
                    <a:lstStyle/>
                    <a:p>
                      <a:pPr marL="0" marR="0">
                        <a:spcBef>
                          <a:spcPts val="0"/>
                        </a:spcBef>
                        <a:spcAft>
                          <a:spcPts val="0"/>
                        </a:spcAft>
                      </a:pPr>
                      <a:r>
                        <a:rPr lang="en-US" sz="800" dirty="0">
                          <a:solidFill>
                            <a:schemeClr val="tx1">
                              <a:lumMod val="75000"/>
                              <a:lumOff val="25000"/>
                            </a:schemeClr>
                          </a:solidFill>
                          <a:effectLst/>
                        </a:rPr>
                        <a:t>Qatar</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4007535"/>
                  </a:ext>
                </a:extLst>
              </a:tr>
              <a:tr h="217170">
                <a:tc>
                  <a:txBody>
                    <a:bodyPr/>
                    <a:lstStyle/>
                    <a:p>
                      <a:pPr marL="0" marR="0">
                        <a:spcBef>
                          <a:spcPts val="0"/>
                        </a:spcBef>
                        <a:spcAft>
                          <a:spcPts val="0"/>
                        </a:spcAft>
                      </a:pPr>
                      <a:r>
                        <a:rPr lang="en-US" sz="800" dirty="0">
                          <a:solidFill>
                            <a:schemeClr val="tx1">
                              <a:lumMod val="75000"/>
                              <a:lumOff val="25000"/>
                            </a:schemeClr>
                          </a:solidFill>
                          <a:effectLst/>
                        </a:rPr>
                        <a:t>Saudi Arabia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dirty="0">
                          <a:ln>
                            <a:noFill/>
                          </a:ln>
                          <a:solidFill>
                            <a:prstClr val="black"/>
                          </a:solidFill>
                          <a:effectLst/>
                          <a:uLnTx/>
                          <a:uFillTx/>
                        </a:rPr>
                        <a:t>X</a:t>
                      </a: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7621387"/>
                  </a:ext>
                </a:extLst>
              </a:tr>
              <a:tr h="217170">
                <a:tc>
                  <a:txBody>
                    <a:bodyPr/>
                    <a:lstStyle/>
                    <a:p>
                      <a:pPr marL="0" marR="0">
                        <a:spcBef>
                          <a:spcPts val="0"/>
                        </a:spcBef>
                        <a:spcAft>
                          <a:spcPts val="0"/>
                        </a:spcAft>
                      </a:pPr>
                      <a:r>
                        <a:rPr lang="en-US" sz="800" dirty="0">
                          <a:solidFill>
                            <a:schemeClr val="tx1">
                              <a:lumMod val="75000"/>
                              <a:lumOff val="25000"/>
                            </a:schemeClr>
                          </a:solidFill>
                          <a:effectLst/>
                        </a:rPr>
                        <a:t>Syrian Arab Republic</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800" dirty="0">
                          <a:effectLst/>
                        </a:rPr>
                        <a:t>X</a:t>
                      </a: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5724725"/>
                  </a:ext>
                </a:extLst>
              </a:tr>
              <a:tr h="217170">
                <a:tc>
                  <a:txBody>
                    <a:bodyPr/>
                    <a:lstStyle/>
                    <a:p>
                      <a:pPr marL="0" marR="0">
                        <a:spcBef>
                          <a:spcPts val="0"/>
                        </a:spcBef>
                        <a:spcAft>
                          <a:spcPts val="0"/>
                        </a:spcAft>
                      </a:pPr>
                      <a:r>
                        <a:rPr lang="en-US" sz="800" dirty="0">
                          <a:solidFill>
                            <a:schemeClr val="tx1">
                              <a:lumMod val="75000"/>
                              <a:lumOff val="25000"/>
                            </a:schemeClr>
                          </a:solidFill>
                          <a:effectLst/>
                        </a:rPr>
                        <a:t>United Arab Emirates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effectLst/>
                        </a:rPr>
                        <a:t>X</a:t>
                      </a: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33035102"/>
                  </a:ext>
                </a:extLst>
              </a:tr>
              <a:tr h="217170">
                <a:tc>
                  <a:txBody>
                    <a:bodyPr/>
                    <a:lstStyle/>
                    <a:p>
                      <a:pPr marL="0" marR="0">
                        <a:spcBef>
                          <a:spcPts val="0"/>
                        </a:spcBef>
                        <a:spcAft>
                          <a:spcPts val="0"/>
                        </a:spcAft>
                      </a:pPr>
                      <a:r>
                        <a:rPr lang="en-US" sz="800" dirty="0">
                          <a:solidFill>
                            <a:schemeClr val="tx1">
                              <a:lumMod val="75000"/>
                              <a:lumOff val="25000"/>
                            </a:schemeClr>
                          </a:solidFill>
                          <a:effectLst/>
                        </a:rPr>
                        <a:t>West Bank and Gaza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dirty="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r>
                        <a:rPr lang="en-US" sz="800" dirty="0">
                          <a:effectLst/>
                        </a:rPr>
                        <a:t>X</a:t>
                      </a:r>
                      <a:endParaRPr lang="en-US" sz="800" kern="1200" dirty="0">
                        <a:solidFill>
                          <a:schemeClr val="dk1"/>
                        </a:solidFill>
                        <a:effectLst/>
                        <a:latin typeface="+mn-lt"/>
                        <a:ea typeface="+mn-ea"/>
                        <a:cs typeface="+mn-cs"/>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2448560"/>
                  </a:ext>
                </a:extLst>
              </a:tr>
            </a:tbl>
          </a:graphicData>
        </a:graphic>
      </p:graphicFrame>
      <p:sp>
        <p:nvSpPr>
          <p:cNvPr id="5" name="Rectangle 4"/>
          <p:cNvSpPr/>
          <p:nvPr/>
        </p:nvSpPr>
        <p:spPr>
          <a:xfrm>
            <a:off x="1060452" y="907008"/>
            <a:ext cx="306977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HD frequency</a:t>
            </a:r>
          </a:p>
        </p:txBody>
      </p:sp>
      <p:sp>
        <p:nvSpPr>
          <p:cNvPr id="6" name="Rectangle 5"/>
          <p:cNvSpPr/>
          <p:nvPr/>
        </p:nvSpPr>
        <p:spPr>
          <a:xfrm>
            <a:off x="1113874" y="3694685"/>
            <a:ext cx="306977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PD frequency</a:t>
            </a:r>
          </a:p>
        </p:txBody>
      </p:sp>
      <p:sp>
        <p:nvSpPr>
          <p:cNvPr id="10" name="Rectangle 9"/>
          <p:cNvSpPr/>
          <p:nvPr/>
        </p:nvSpPr>
        <p:spPr>
          <a:xfrm>
            <a:off x="504064" y="1255705"/>
            <a:ext cx="4182550" cy="244801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p:cNvSpPr/>
          <p:nvPr/>
        </p:nvSpPr>
        <p:spPr>
          <a:xfrm>
            <a:off x="1752600" y="1221040"/>
            <a:ext cx="3215640" cy="10492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504063" y="4073001"/>
            <a:ext cx="4182551" cy="256594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5327916" y="5018382"/>
            <a:ext cx="768084" cy="230832"/>
          </a:xfrm>
          <a:prstGeom prst="rect">
            <a:avLst/>
          </a:prstGeom>
          <a:noFill/>
        </p:spPr>
        <p:txBody>
          <a:bodyPr wrap="square" rtlCol="0">
            <a:spAutoFit/>
          </a:bodyPr>
          <a:lstStyle/>
          <a:p>
            <a:r>
              <a:rPr lang="en-US" sz="900" dirty="0"/>
              <a:t>X : Yes</a:t>
            </a:r>
          </a:p>
        </p:txBody>
      </p:sp>
      <p:sp>
        <p:nvSpPr>
          <p:cNvPr id="9" name="Oval 8"/>
          <p:cNvSpPr/>
          <p:nvPr/>
        </p:nvSpPr>
        <p:spPr>
          <a:xfrm>
            <a:off x="1767840" y="4033240"/>
            <a:ext cx="2717800" cy="11005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itle 14">
            <a:extLst>
              <a:ext uri="{FF2B5EF4-FFF2-40B4-BE49-F238E27FC236}">
                <a16:creationId xmlns:a16="http://schemas.microsoft.com/office/drawing/2014/main" id="{92545170-2815-B89B-D3C0-CB5A8C9D6BD5}"/>
              </a:ext>
            </a:extLst>
          </p:cNvPr>
          <p:cNvSpPr>
            <a:spLocks noGrp="1"/>
          </p:cNvSpPr>
          <p:nvPr>
            <p:ph type="title"/>
          </p:nvPr>
        </p:nvSpPr>
        <p:spPr/>
        <p:txBody>
          <a:bodyPr>
            <a:normAutofit/>
          </a:bodyPr>
          <a:lstStyle/>
          <a:p>
            <a:r>
              <a:rPr lang="en-GB" dirty="0"/>
              <a:t>Availability of services within dialysis care </a:t>
            </a:r>
            <a:endParaRPr lang="en-BE" dirty="0"/>
          </a:p>
        </p:txBody>
      </p:sp>
      <p:sp>
        <p:nvSpPr>
          <p:cNvPr id="2" name="Date Placeholder 3">
            <a:extLst>
              <a:ext uri="{FF2B5EF4-FFF2-40B4-BE49-F238E27FC236}">
                <a16:creationId xmlns:a16="http://schemas.microsoft.com/office/drawing/2014/main" id="{A68045E6-5194-3A65-B07D-3CBDB5ADB94E}"/>
              </a:ext>
            </a:extLst>
          </p:cNvPr>
          <p:cNvSpPr>
            <a:spLocks noGrp="1"/>
          </p:cNvSpPr>
          <p:nvPr>
            <p:ph type="dt" sz="half" idx="2"/>
          </p:nvPr>
        </p:nvSpPr>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2F55C19E-0782-D132-7B9E-1DFD11610669}"/>
              </a:ext>
            </a:extLst>
          </p:cNvPr>
          <p:cNvSpPr>
            <a:spLocks noGrp="1"/>
          </p:cNvSpPr>
          <p:nvPr>
            <p:ph type="ftr" sz="quarter" idx="3"/>
          </p:nvPr>
        </p:nvSpPr>
        <p:spPr/>
        <p:txBody>
          <a:bodyPr/>
          <a:lstStyle/>
          <a:p>
            <a:r>
              <a:rPr lang="en-US"/>
              <a:t>International Society of Nephrology</a:t>
            </a:r>
          </a:p>
        </p:txBody>
      </p:sp>
      <p:sp>
        <p:nvSpPr>
          <p:cNvPr id="13" name="Slide Number Placeholder 5">
            <a:extLst>
              <a:ext uri="{FF2B5EF4-FFF2-40B4-BE49-F238E27FC236}">
                <a16:creationId xmlns:a16="http://schemas.microsoft.com/office/drawing/2014/main" id="{0AA3ACA4-8394-D0AE-C909-B648373160B2}"/>
              </a:ext>
            </a:extLst>
          </p:cNvPr>
          <p:cNvSpPr>
            <a:spLocks noGrp="1"/>
          </p:cNvSpPr>
          <p:nvPr>
            <p:ph type="sldNum" sz="quarter" idx="4"/>
          </p:nvPr>
        </p:nvSpPr>
        <p:spPr/>
        <p:txBody>
          <a:bodyPr/>
          <a:lstStyle/>
          <a:p>
            <a:fld id="{4A9CEFBC-9863-BD47-BA2B-008170C231CB}" type="slidenum">
              <a:rPr lang="en-US" smtClean="0"/>
              <a:pPr/>
              <a:t>28</a:t>
            </a:fld>
            <a:endParaRPr lang="en-US" dirty="0"/>
          </a:p>
        </p:txBody>
      </p:sp>
    </p:spTree>
    <p:extLst>
      <p:ext uri="{BB962C8B-B14F-4D97-AF65-F5344CB8AC3E}">
        <p14:creationId xmlns:p14="http://schemas.microsoft.com/office/powerpoint/2010/main" val="1488391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E443129-86CE-4735-0BA3-25E8E455A5D6}"/>
              </a:ext>
            </a:extLst>
          </p:cNvPr>
          <p:cNvPicPr>
            <a:picLocks noChangeAspect="1"/>
          </p:cNvPicPr>
          <p:nvPr/>
        </p:nvPicPr>
        <p:blipFill>
          <a:blip r:embed="rId2"/>
          <a:stretch>
            <a:fillRect/>
          </a:stretch>
        </p:blipFill>
        <p:spPr>
          <a:xfrm>
            <a:off x="434745" y="1463039"/>
            <a:ext cx="6569969" cy="400088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72194717"/>
              </p:ext>
            </p:extLst>
          </p:nvPr>
        </p:nvGraphicFramePr>
        <p:xfrm>
          <a:off x="7211444" y="1797190"/>
          <a:ext cx="4492874" cy="3277734"/>
        </p:xfrm>
        <a:graphic>
          <a:graphicData uri="http://schemas.openxmlformats.org/drawingml/2006/table">
            <a:tbl>
              <a:tblPr firstRow="1" firstCol="1" bandRow="1">
                <a:tableStyleId>{F5AB1C69-6EDB-4FF4-983F-18BD219EF322}</a:tableStyleId>
              </a:tblPr>
              <a:tblGrid>
                <a:gridCol w="1391099">
                  <a:extLst>
                    <a:ext uri="{9D8B030D-6E8A-4147-A177-3AD203B41FA5}">
                      <a16:colId xmlns:a16="http://schemas.microsoft.com/office/drawing/2014/main" val="1516739490"/>
                    </a:ext>
                  </a:extLst>
                </a:gridCol>
                <a:gridCol w="620355">
                  <a:extLst>
                    <a:ext uri="{9D8B030D-6E8A-4147-A177-3AD203B41FA5}">
                      <a16:colId xmlns:a16="http://schemas.microsoft.com/office/drawing/2014/main" val="293011170"/>
                    </a:ext>
                  </a:extLst>
                </a:gridCol>
                <a:gridCol w="620355">
                  <a:extLst>
                    <a:ext uri="{9D8B030D-6E8A-4147-A177-3AD203B41FA5}">
                      <a16:colId xmlns:a16="http://schemas.microsoft.com/office/drawing/2014/main" val="1056396238"/>
                    </a:ext>
                  </a:extLst>
                </a:gridCol>
                <a:gridCol w="620355">
                  <a:extLst>
                    <a:ext uri="{9D8B030D-6E8A-4147-A177-3AD203B41FA5}">
                      <a16:colId xmlns:a16="http://schemas.microsoft.com/office/drawing/2014/main" val="1627485771"/>
                    </a:ext>
                  </a:extLst>
                </a:gridCol>
                <a:gridCol w="620355">
                  <a:extLst>
                    <a:ext uri="{9D8B030D-6E8A-4147-A177-3AD203B41FA5}">
                      <a16:colId xmlns:a16="http://schemas.microsoft.com/office/drawing/2014/main" val="3933683927"/>
                    </a:ext>
                  </a:extLst>
                </a:gridCol>
                <a:gridCol w="620355">
                  <a:extLst>
                    <a:ext uri="{9D8B030D-6E8A-4147-A177-3AD203B41FA5}">
                      <a16:colId xmlns:a16="http://schemas.microsoft.com/office/drawing/2014/main" val="1507591155"/>
                    </a:ext>
                  </a:extLst>
                </a:gridCol>
              </a:tblGrid>
              <a:tr h="205219">
                <a:tc rowSpan="2">
                  <a:txBody>
                    <a:bodyPr/>
                    <a:lstStyle/>
                    <a:p>
                      <a:pPr marL="0" marR="0" algn="ctr">
                        <a:spcBef>
                          <a:spcPts val="0"/>
                        </a:spcBef>
                        <a:spcAft>
                          <a:spcPts val="0"/>
                        </a:spcAft>
                      </a:pPr>
                      <a:r>
                        <a:rPr lang="en-US" sz="900" dirty="0">
                          <a:effectLst/>
                        </a:rPr>
                        <a:t>Country</a:t>
                      </a: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gridSpan="5">
                  <a:txBody>
                    <a:bodyPr/>
                    <a:lstStyle/>
                    <a:p>
                      <a:pPr marL="0" marR="0" algn="ctr">
                        <a:spcBef>
                          <a:spcPts val="0"/>
                        </a:spcBef>
                        <a:spcAft>
                          <a:spcPts val="0"/>
                        </a:spcAft>
                      </a:pPr>
                      <a:r>
                        <a:rPr lang="en-US" sz="900" dirty="0">
                          <a:solidFill>
                            <a:schemeClr val="tx1">
                              <a:lumMod val="75000"/>
                              <a:lumOff val="25000"/>
                            </a:schemeClr>
                          </a:solidFill>
                          <a:effectLst/>
                        </a:rPr>
                        <a:t>Availability of Home hemodialysis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47477892"/>
                  </a:ext>
                </a:extLst>
              </a:tr>
              <a:tr h="573854">
                <a:tc vMerge="1">
                  <a:txBody>
                    <a:bodyPr/>
                    <a:lstStyle/>
                    <a:p>
                      <a:endParaRPr lang="en-US"/>
                    </a:p>
                  </a:txBody>
                  <a:tcPr/>
                </a:tc>
                <a:tc>
                  <a:txBody>
                    <a:bodyPr/>
                    <a:lstStyle/>
                    <a:p>
                      <a:pPr marL="0" marR="0" algn="ctr">
                        <a:spcBef>
                          <a:spcPts val="0"/>
                        </a:spcBef>
                        <a:spcAft>
                          <a:spcPts val="0"/>
                        </a:spcAft>
                      </a:pPr>
                      <a:r>
                        <a:rPr lang="en-ZA" sz="900" dirty="0">
                          <a:solidFill>
                            <a:schemeClr val="tx1">
                              <a:lumMod val="75000"/>
                              <a:lumOff val="25000"/>
                            </a:schemeClr>
                          </a:solidFill>
                          <a:effectLst/>
                        </a:rPr>
                        <a:t>Generally available</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900" dirty="0">
                          <a:solidFill>
                            <a:schemeClr val="tx1">
                              <a:lumMod val="75000"/>
                              <a:lumOff val="25000"/>
                            </a:schemeClr>
                          </a:solidFill>
                          <a:effectLst/>
                        </a:rPr>
                        <a:t>Generally not available</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solidFill>
                            <a:schemeClr val="tx1">
                              <a:lumMod val="75000"/>
                              <a:lumOff val="25000"/>
                            </a:schemeClr>
                          </a:solidFill>
                          <a:effectLst/>
                        </a:rPr>
                        <a:t>Never</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900" dirty="0">
                          <a:solidFill>
                            <a:schemeClr val="tx1">
                              <a:lumMod val="75000"/>
                              <a:lumOff val="25000"/>
                            </a:schemeClr>
                          </a:solidFill>
                          <a:effectLst/>
                        </a:rPr>
                        <a:t>Unknown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900" dirty="0">
                          <a:solidFill>
                            <a:schemeClr val="tx1">
                              <a:lumMod val="75000"/>
                              <a:lumOff val="25000"/>
                            </a:schemeClr>
                          </a:solidFill>
                          <a:effectLst/>
                        </a:rPr>
                        <a:t>N/A (dialysis not provided)</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70548244"/>
                  </a:ext>
                </a:extLst>
              </a:tr>
              <a:tr h="227151">
                <a:tc>
                  <a:txBody>
                    <a:bodyPr/>
                    <a:lstStyle/>
                    <a:p>
                      <a:pPr marL="0" marR="0">
                        <a:spcBef>
                          <a:spcPts val="0"/>
                        </a:spcBef>
                        <a:spcAft>
                          <a:spcPts val="0"/>
                        </a:spcAft>
                      </a:pPr>
                      <a:r>
                        <a:rPr lang="en-US" sz="900" dirty="0">
                          <a:solidFill>
                            <a:schemeClr val="tx1">
                              <a:lumMod val="75000"/>
                              <a:lumOff val="25000"/>
                            </a:schemeClr>
                          </a:solidFill>
                          <a:effectLst/>
                        </a:rPr>
                        <a:t>Iran, Islamic Rep.</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effectLst/>
                        </a:rPr>
                        <a:t>X</a:t>
                      </a: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54312521"/>
                  </a:ext>
                </a:extLst>
              </a:tr>
              <a:tr h="227151">
                <a:tc>
                  <a:txBody>
                    <a:bodyPr/>
                    <a:lstStyle/>
                    <a:p>
                      <a:pPr marL="0" marR="0">
                        <a:spcBef>
                          <a:spcPts val="0"/>
                        </a:spcBef>
                        <a:spcAft>
                          <a:spcPts val="0"/>
                        </a:spcAft>
                      </a:pPr>
                      <a:r>
                        <a:rPr lang="en-US" sz="900" dirty="0">
                          <a:solidFill>
                            <a:schemeClr val="tx1">
                              <a:lumMod val="75000"/>
                              <a:lumOff val="25000"/>
                            </a:schemeClr>
                          </a:solidFill>
                          <a:effectLst/>
                        </a:rPr>
                        <a:t>Iraq</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effectLst/>
                        </a:rPr>
                        <a:t>X</a:t>
                      </a: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18704211"/>
                  </a:ext>
                </a:extLst>
              </a:tr>
              <a:tr h="227151">
                <a:tc>
                  <a:txBody>
                    <a:bodyPr/>
                    <a:lstStyle/>
                    <a:p>
                      <a:pPr marL="0" marR="0">
                        <a:spcBef>
                          <a:spcPts val="0"/>
                        </a:spcBef>
                        <a:spcAft>
                          <a:spcPts val="0"/>
                        </a:spcAft>
                      </a:pPr>
                      <a:r>
                        <a:rPr lang="en-US" sz="900" dirty="0">
                          <a:solidFill>
                            <a:schemeClr val="tx1">
                              <a:lumMod val="75000"/>
                              <a:lumOff val="25000"/>
                            </a:schemeClr>
                          </a:solidFill>
                          <a:effectLst/>
                        </a:rPr>
                        <a:t>Jordan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solidFill>
                          <a:effectLst/>
                          <a:uLnTx/>
                          <a:uFillTx/>
                        </a:rPr>
                        <a:t>X</a:t>
                      </a: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89843126"/>
                  </a:ext>
                </a:extLst>
              </a:tr>
              <a:tr h="227151">
                <a:tc>
                  <a:txBody>
                    <a:bodyPr/>
                    <a:lstStyle/>
                    <a:p>
                      <a:pPr marL="0" marR="0">
                        <a:spcBef>
                          <a:spcPts val="0"/>
                        </a:spcBef>
                        <a:spcAft>
                          <a:spcPts val="0"/>
                        </a:spcAft>
                      </a:pPr>
                      <a:r>
                        <a:rPr lang="en-US" sz="900">
                          <a:solidFill>
                            <a:schemeClr val="tx1">
                              <a:lumMod val="75000"/>
                              <a:lumOff val="25000"/>
                            </a:schemeClr>
                          </a:solidFill>
                          <a:effectLst/>
                        </a:rPr>
                        <a:t>Kuwait</a:t>
                      </a: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solidFill>
                          <a:effectLst/>
                          <a:uLnTx/>
                          <a:uFillTx/>
                        </a:rPr>
                        <a:t>X</a:t>
                      </a: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52693112"/>
                  </a:ext>
                </a:extLst>
              </a:tr>
              <a:tr h="227151">
                <a:tc>
                  <a:txBody>
                    <a:bodyPr/>
                    <a:lstStyle/>
                    <a:p>
                      <a:pPr marL="0" marR="0">
                        <a:spcBef>
                          <a:spcPts val="0"/>
                        </a:spcBef>
                        <a:spcAft>
                          <a:spcPts val="0"/>
                        </a:spcAft>
                      </a:pPr>
                      <a:r>
                        <a:rPr lang="en-US" sz="900" dirty="0">
                          <a:solidFill>
                            <a:schemeClr val="tx1">
                              <a:lumMod val="75000"/>
                              <a:lumOff val="25000"/>
                            </a:schemeClr>
                          </a:solidFill>
                          <a:effectLst/>
                        </a:rPr>
                        <a:t>Lebanon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solidFill>
                          <a:effectLst/>
                          <a:uLnTx/>
                          <a:uFillTx/>
                        </a:rPr>
                        <a:t>X</a:t>
                      </a: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66229843"/>
                  </a:ext>
                </a:extLst>
              </a:tr>
              <a:tr h="227151">
                <a:tc>
                  <a:txBody>
                    <a:bodyPr/>
                    <a:lstStyle/>
                    <a:p>
                      <a:pPr marL="0" marR="0">
                        <a:spcBef>
                          <a:spcPts val="0"/>
                        </a:spcBef>
                        <a:spcAft>
                          <a:spcPts val="0"/>
                        </a:spcAft>
                      </a:pPr>
                      <a:r>
                        <a:rPr lang="en-US" sz="900" dirty="0">
                          <a:solidFill>
                            <a:schemeClr val="tx1">
                              <a:lumMod val="75000"/>
                              <a:lumOff val="25000"/>
                            </a:schemeClr>
                          </a:solidFill>
                          <a:effectLst/>
                        </a:rPr>
                        <a:t>Oman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effectLst/>
                        </a:rPr>
                        <a:t>X</a:t>
                      </a: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2292788"/>
                  </a:ext>
                </a:extLst>
              </a:tr>
              <a:tr h="227151">
                <a:tc>
                  <a:txBody>
                    <a:bodyPr/>
                    <a:lstStyle/>
                    <a:p>
                      <a:pPr marL="0" marR="0">
                        <a:spcBef>
                          <a:spcPts val="0"/>
                        </a:spcBef>
                        <a:spcAft>
                          <a:spcPts val="0"/>
                        </a:spcAft>
                      </a:pPr>
                      <a:r>
                        <a:rPr lang="en-US" sz="900" dirty="0">
                          <a:solidFill>
                            <a:schemeClr val="tx1">
                              <a:lumMod val="75000"/>
                              <a:lumOff val="25000"/>
                            </a:schemeClr>
                          </a:solidFill>
                          <a:effectLst/>
                        </a:rPr>
                        <a:t>Qatar</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solidFill>
                          <a:effectLst/>
                          <a:uLnTx/>
                          <a:uFillTx/>
                        </a:rPr>
                        <a:t>X</a:t>
                      </a: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4007535"/>
                  </a:ext>
                </a:extLst>
              </a:tr>
              <a:tr h="227151">
                <a:tc>
                  <a:txBody>
                    <a:bodyPr/>
                    <a:lstStyle/>
                    <a:p>
                      <a:pPr marL="0" marR="0">
                        <a:spcBef>
                          <a:spcPts val="0"/>
                        </a:spcBef>
                        <a:spcAft>
                          <a:spcPts val="0"/>
                        </a:spcAft>
                      </a:pPr>
                      <a:r>
                        <a:rPr lang="en-US" sz="900" dirty="0">
                          <a:solidFill>
                            <a:schemeClr val="tx1">
                              <a:lumMod val="75000"/>
                              <a:lumOff val="25000"/>
                            </a:schemeClr>
                          </a:solidFill>
                          <a:effectLst/>
                        </a:rPr>
                        <a:t>Saudi Arabia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900" b="0" u="none" strike="noStrike" kern="1200" cap="none" spc="0" normalizeH="0" baseline="0" noProof="0" dirty="0">
                          <a:ln>
                            <a:noFill/>
                          </a:ln>
                          <a:solidFill>
                            <a:prstClr val="black"/>
                          </a:solidFill>
                          <a:effectLst/>
                          <a:uLnTx/>
                          <a:uFillTx/>
                        </a:rPr>
                        <a:t>X</a:t>
                      </a: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7621387"/>
                  </a:ext>
                </a:extLst>
              </a:tr>
              <a:tr h="227151">
                <a:tc>
                  <a:txBody>
                    <a:bodyPr/>
                    <a:lstStyle/>
                    <a:p>
                      <a:pPr marL="0" marR="0">
                        <a:spcBef>
                          <a:spcPts val="0"/>
                        </a:spcBef>
                        <a:spcAft>
                          <a:spcPts val="0"/>
                        </a:spcAft>
                      </a:pPr>
                      <a:r>
                        <a:rPr lang="en-US" sz="900" dirty="0">
                          <a:solidFill>
                            <a:schemeClr val="tx1">
                              <a:lumMod val="75000"/>
                              <a:lumOff val="25000"/>
                            </a:schemeClr>
                          </a:solidFill>
                          <a:effectLst/>
                        </a:rPr>
                        <a:t>Syrian Arab Republic</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effectLst/>
                        </a:rPr>
                        <a:t>X</a:t>
                      </a: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5724725"/>
                  </a:ext>
                </a:extLst>
              </a:tr>
              <a:tr h="227151">
                <a:tc>
                  <a:txBody>
                    <a:bodyPr/>
                    <a:lstStyle/>
                    <a:p>
                      <a:pPr marL="0" marR="0">
                        <a:spcBef>
                          <a:spcPts val="0"/>
                        </a:spcBef>
                        <a:spcAft>
                          <a:spcPts val="0"/>
                        </a:spcAft>
                      </a:pPr>
                      <a:r>
                        <a:rPr lang="en-US" sz="900" dirty="0">
                          <a:solidFill>
                            <a:schemeClr val="tx1">
                              <a:lumMod val="75000"/>
                              <a:lumOff val="25000"/>
                            </a:schemeClr>
                          </a:solidFill>
                          <a:effectLst/>
                        </a:rPr>
                        <a:t>United Arab Emirates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effectLst/>
                        </a:rPr>
                        <a:t>X</a:t>
                      </a: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33035102"/>
                  </a:ext>
                </a:extLst>
              </a:tr>
              <a:tr h="227151">
                <a:tc>
                  <a:txBody>
                    <a:bodyPr/>
                    <a:lstStyle/>
                    <a:p>
                      <a:pPr marL="0" marR="0">
                        <a:spcBef>
                          <a:spcPts val="0"/>
                        </a:spcBef>
                        <a:spcAft>
                          <a:spcPts val="0"/>
                        </a:spcAft>
                      </a:pPr>
                      <a:r>
                        <a:rPr lang="en-US" sz="900" dirty="0">
                          <a:solidFill>
                            <a:schemeClr val="tx1">
                              <a:lumMod val="75000"/>
                              <a:lumOff val="25000"/>
                            </a:schemeClr>
                          </a:solidFill>
                          <a:effectLst/>
                        </a:rPr>
                        <a:t>West Bank and Gaza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900" dirty="0">
                          <a:effectLst/>
                        </a:rPr>
                        <a:t>X</a:t>
                      </a: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9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2448560"/>
                  </a:ext>
                </a:extLst>
              </a:tr>
            </a:tbl>
          </a:graphicData>
        </a:graphic>
      </p:graphicFrame>
      <p:sp>
        <p:nvSpPr>
          <p:cNvPr id="5" name="Oval 4"/>
          <p:cNvSpPr/>
          <p:nvPr/>
        </p:nvSpPr>
        <p:spPr>
          <a:xfrm>
            <a:off x="2500377" y="1543430"/>
            <a:ext cx="2919984" cy="16139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p:cNvSpPr/>
          <p:nvPr/>
        </p:nvSpPr>
        <p:spPr>
          <a:xfrm>
            <a:off x="426451" y="1463039"/>
            <a:ext cx="6559946" cy="400088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7145123" y="5059022"/>
            <a:ext cx="687299" cy="230832"/>
          </a:xfrm>
          <a:prstGeom prst="rect">
            <a:avLst/>
          </a:prstGeom>
          <a:noFill/>
        </p:spPr>
        <p:txBody>
          <a:bodyPr wrap="square" rtlCol="0">
            <a:spAutoFit/>
          </a:bodyPr>
          <a:lstStyle/>
          <a:p>
            <a:r>
              <a:rPr lang="en-US" sz="900" dirty="0"/>
              <a:t>X : Yes</a:t>
            </a:r>
          </a:p>
        </p:txBody>
      </p:sp>
      <p:sp>
        <p:nvSpPr>
          <p:cNvPr id="11" name="Title 10">
            <a:extLst>
              <a:ext uri="{FF2B5EF4-FFF2-40B4-BE49-F238E27FC236}">
                <a16:creationId xmlns:a16="http://schemas.microsoft.com/office/drawing/2014/main" id="{FE0711F2-8B6C-5327-772D-0D11F1022AAF}"/>
              </a:ext>
            </a:extLst>
          </p:cNvPr>
          <p:cNvSpPr>
            <a:spLocks noGrp="1"/>
          </p:cNvSpPr>
          <p:nvPr>
            <p:ph type="title"/>
          </p:nvPr>
        </p:nvSpPr>
        <p:spPr/>
        <p:txBody>
          <a:bodyPr>
            <a:normAutofit/>
          </a:bodyPr>
          <a:lstStyle/>
          <a:p>
            <a:r>
              <a:rPr lang="es-ES" dirty="0" err="1"/>
              <a:t>Availability</a:t>
            </a:r>
            <a:r>
              <a:rPr lang="es-ES" dirty="0"/>
              <a:t> of Home </a:t>
            </a:r>
            <a:r>
              <a:rPr lang="es-ES" dirty="0" err="1"/>
              <a:t>hemodialysis</a:t>
            </a:r>
            <a:endParaRPr lang="en-BE" dirty="0"/>
          </a:p>
        </p:txBody>
      </p:sp>
      <p:sp>
        <p:nvSpPr>
          <p:cNvPr id="2" name="Date Placeholder 3">
            <a:extLst>
              <a:ext uri="{FF2B5EF4-FFF2-40B4-BE49-F238E27FC236}">
                <a16:creationId xmlns:a16="http://schemas.microsoft.com/office/drawing/2014/main" id="{7CD12D16-67A3-A4BA-4D79-E05DE33A8749}"/>
              </a:ext>
            </a:extLst>
          </p:cNvPr>
          <p:cNvSpPr>
            <a:spLocks noGrp="1"/>
          </p:cNvSpPr>
          <p:nvPr>
            <p:ph type="dt" sz="half" idx="2"/>
          </p:nvPr>
        </p:nvSpPr>
        <p:spPr/>
        <p:txBody>
          <a:bodyPr/>
          <a:lstStyle/>
          <a:p>
            <a:r>
              <a:rPr lang="en-GB" dirty="0"/>
              <a:t>July 2023</a:t>
            </a:r>
            <a:endParaRPr lang="en-US" dirty="0"/>
          </a:p>
        </p:txBody>
      </p:sp>
      <p:sp>
        <p:nvSpPr>
          <p:cNvPr id="8" name="Footer Placeholder 4">
            <a:extLst>
              <a:ext uri="{FF2B5EF4-FFF2-40B4-BE49-F238E27FC236}">
                <a16:creationId xmlns:a16="http://schemas.microsoft.com/office/drawing/2014/main" id="{4250A0F4-4041-137C-CFCC-921202053C2F}"/>
              </a:ext>
            </a:extLst>
          </p:cNvPr>
          <p:cNvSpPr>
            <a:spLocks noGrp="1"/>
          </p:cNvSpPr>
          <p:nvPr>
            <p:ph type="ftr" sz="quarter" idx="3"/>
          </p:nvPr>
        </p:nvSpPr>
        <p:spPr/>
        <p:txBody>
          <a:bodyPr/>
          <a:lstStyle/>
          <a:p>
            <a:r>
              <a:rPr lang="en-US"/>
              <a:t>International Society of Nephrology</a:t>
            </a:r>
          </a:p>
        </p:txBody>
      </p:sp>
      <p:sp>
        <p:nvSpPr>
          <p:cNvPr id="10" name="Slide Number Placeholder 5">
            <a:extLst>
              <a:ext uri="{FF2B5EF4-FFF2-40B4-BE49-F238E27FC236}">
                <a16:creationId xmlns:a16="http://schemas.microsoft.com/office/drawing/2014/main" id="{43F48D2E-5825-87A9-5E17-E1FFEB059248}"/>
              </a:ext>
            </a:extLst>
          </p:cNvPr>
          <p:cNvSpPr>
            <a:spLocks noGrp="1"/>
          </p:cNvSpPr>
          <p:nvPr>
            <p:ph type="sldNum" sz="quarter" idx="4"/>
          </p:nvPr>
        </p:nvSpPr>
        <p:spPr/>
        <p:txBody>
          <a:bodyPr/>
          <a:lstStyle/>
          <a:p>
            <a:fld id="{4A9CEFBC-9863-BD47-BA2B-008170C231CB}" type="slidenum">
              <a:rPr lang="en-US" smtClean="0"/>
              <a:pPr/>
              <a:t>29</a:t>
            </a:fld>
            <a:endParaRPr lang="en-US" dirty="0"/>
          </a:p>
        </p:txBody>
      </p:sp>
    </p:spTree>
    <p:extLst>
      <p:ext uri="{BB962C8B-B14F-4D97-AF65-F5344CB8AC3E}">
        <p14:creationId xmlns:p14="http://schemas.microsoft.com/office/powerpoint/2010/main" val="3674267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EA5B99-FE02-487E-9753-182188E462D4}"/>
              </a:ext>
            </a:extLst>
          </p:cNvPr>
          <p:cNvSpPr txBox="1">
            <a:spLocks/>
          </p:cNvSpPr>
          <p:nvPr/>
        </p:nvSpPr>
        <p:spPr>
          <a:xfrm>
            <a:off x="770400" y="356400"/>
            <a:ext cx="8470800" cy="651600"/>
          </a:xfrm>
          <a:prstGeom prst="rect">
            <a:avLst/>
          </a:prstGeom>
        </p:spPr>
        <p:txBody>
          <a:bodyPr vert="horz" lIns="91440" tIns="45720" rIns="91440" bIns="45720" rtlCol="0" anchor="ctr">
            <a:normAutofit/>
          </a:bodyPr>
          <a:lstStyle>
            <a:lvl1pPr>
              <a:lnSpc>
                <a:spcPct val="90000"/>
              </a:lnSpc>
              <a:spcBef>
                <a:spcPct val="0"/>
              </a:spcBef>
              <a:buNone/>
              <a:defRPr sz="3200" b="0" spc="50" baseline="0">
                <a:solidFill>
                  <a:srgbClr val="283378"/>
                </a:solidFill>
                <a:latin typeface="Arial" panose="020B0604020202020204" pitchFamily="34" charset="0"/>
                <a:ea typeface="+mj-ea"/>
                <a:cs typeface="Arial" panose="020B0604020202020204" pitchFamily="34" charset="0"/>
              </a:defRPr>
            </a:lvl1pPr>
          </a:lstStyle>
          <a:p>
            <a:r>
              <a:rPr lang="en-AU"/>
              <a:t>Overview</a:t>
            </a:r>
          </a:p>
        </p:txBody>
      </p:sp>
      <p:sp>
        <p:nvSpPr>
          <p:cNvPr id="9" name="Content Placeholder 8">
            <a:extLst>
              <a:ext uri="{FF2B5EF4-FFF2-40B4-BE49-F238E27FC236}">
                <a16:creationId xmlns:a16="http://schemas.microsoft.com/office/drawing/2014/main" id="{9035A40C-5E56-4626-8C1F-1E89AD3A93F9}"/>
              </a:ext>
            </a:extLst>
          </p:cNvPr>
          <p:cNvSpPr>
            <a:spLocks noGrp="1"/>
          </p:cNvSpPr>
          <p:nvPr>
            <p:ph idx="1"/>
          </p:nvPr>
        </p:nvSpPr>
        <p:spPr>
          <a:xfrm>
            <a:off x="838200" y="2128661"/>
            <a:ext cx="10515600" cy="4048301"/>
          </a:xfrm>
        </p:spPr>
        <p:txBody>
          <a:bodyPr>
            <a:normAutofit/>
          </a:bodyPr>
          <a:lstStyle/>
          <a:p>
            <a:pPr>
              <a:lnSpc>
                <a:spcPct val="110000"/>
              </a:lnSpc>
              <a:spcBef>
                <a:spcPts val="3600"/>
              </a:spcBef>
            </a:pPr>
            <a:r>
              <a:rPr lang="en-AU" sz="2400"/>
              <a:t>Aim</a:t>
            </a:r>
          </a:p>
          <a:p>
            <a:pPr>
              <a:lnSpc>
                <a:spcPct val="110000"/>
              </a:lnSpc>
              <a:spcBef>
                <a:spcPts val="3600"/>
              </a:spcBef>
            </a:pPr>
            <a:r>
              <a:rPr lang="en-AU" sz="2400"/>
              <a:t>Methods</a:t>
            </a:r>
          </a:p>
          <a:p>
            <a:pPr>
              <a:lnSpc>
                <a:spcPct val="110000"/>
              </a:lnSpc>
              <a:spcBef>
                <a:spcPts val="3600"/>
              </a:spcBef>
            </a:pPr>
            <a:r>
              <a:rPr lang="en-AU" sz="2400"/>
              <a:t>Key Results</a:t>
            </a:r>
          </a:p>
          <a:p>
            <a:pPr marL="0" indent="0">
              <a:lnSpc>
                <a:spcPct val="110000"/>
              </a:lnSpc>
              <a:spcBef>
                <a:spcPts val="3600"/>
              </a:spcBef>
              <a:buNone/>
            </a:pPr>
            <a:endParaRPr lang="en-AU" sz="2400"/>
          </a:p>
        </p:txBody>
      </p:sp>
      <p:sp>
        <p:nvSpPr>
          <p:cNvPr id="8" name="Date Placeholder 3">
            <a:extLst>
              <a:ext uri="{FF2B5EF4-FFF2-40B4-BE49-F238E27FC236}">
                <a16:creationId xmlns:a16="http://schemas.microsoft.com/office/drawing/2014/main" id="{9EAE193B-970F-5552-EA41-7EF2EF7DD108}"/>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10" name="Footer Placeholder 4">
            <a:extLst>
              <a:ext uri="{FF2B5EF4-FFF2-40B4-BE49-F238E27FC236}">
                <a16:creationId xmlns:a16="http://schemas.microsoft.com/office/drawing/2014/main" id="{54944920-6377-E21C-EAC9-465BB3AAB5F0}"/>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839FD8FE-AB30-1FFC-AC44-AA78AB00CF81}"/>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a:t>
            </a:fld>
            <a:endParaRPr lang="en-US"/>
          </a:p>
        </p:txBody>
      </p:sp>
      <p:pic>
        <p:nvPicPr>
          <p:cNvPr id="3" name="Picture 2" descr="A group of people in white coats&#10;&#10;Description automatically generated with low confidence">
            <a:extLst>
              <a:ext uri="{FF2B5EF4-FFF2-40B4-BE49-F238E27FC236}">
                <a16:creationId xmlns:a16="http://schemas.microsoft.com/office/drawing/2014/main" id="{78A4FA98-2CA5-276E-A216-D2BD6041B933}"/>
              </a:ext>
            </a:extLst>
          </p:cNvPr>
          <p:cNvPicPr>
            <a:picLocks noChangeAspect="1"/>
          </p:cNvPicPr>
          <p:nvPr/>
        </p:nvPicPr>
        <p:blipFill>
          <a:blip r:embed="rId2"/>
          <a:stretch>
            <a:fillRect/>
          </a:stretch>
        </p:blipFill>
        <p:spPr>
          <a:xfrm>
            <a:off x="5380382" y="2076099"/>
            <a:ext cx="6460434" cy="4643437"/>
          </a:xfrm>
          <a:prstGeom prst="rect">
            <a:avLst/>
          </a:prstGeom>
        </p:spPr>
      </p:pic>
    </p:spTree>
    <p:extLst>
      <p:ext uri="{BB962C8B-B14F-4D97-AF65-F5344CB8AC3E}">
        <p14:creationId xmlns:p14="http://schemas.microsoft.com/office/powerpoint/2010/main" val="1691491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23A1AC-3F3F-749E-BEB5-23614204FF63}"/>
              </a:ext>
            </a:extLst>
          </p:cNvPr>
          <p:cNvPicPr>
            <a:picLocks noChangeAspect="1"/>
          </p:cNvPicPr>
          <p:nvPr/>
        </p:nvPicPr>
        <p:blipFill>
          <a:blip r:embed="rId2"/>
          <a:stretch>
            <a:fillRect/>
          </a:stretch>
        </p:blipFill>
        <p:spPr>
          <a:xfrm>
            <a:off x="198119" y="1227690"/>
            <a:ext cx="6914591" cy="431592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129087224"/>
              </p:ext>
            </p:extLst>
          </p:nvPr>
        </p:nvGraphicFramePr>
        <p:xfrm>
          <a:off x="7284720" y="1840641"/>
          <a:ext cx="4785360" cy="3059542"/>
        </p:xfrm>
        <a:graphic>
          <a:graphicData uri="http://schemas.openxmlformats.org/drawingml/2006/table">
            <a:tbl>
              <a:tblPr firstRow="1" firstCol="1" bandRow="1">
                <a:tableStyleId>{F5AB1C69-6EDB-4FF4-983F-18BD219EF322}</a:tableStyleId>
              </a:tblPr>
              <a:tblGrid>
                <a:gridCol w="1576672">
                  <a:extLst>
                    <a:ext uri="{9D8B030D-6E8A-4147-A177-3AD203B41FA5}">
                      <a16:colId xmlns:a16="http://schemas.microsoft.com/office/drawing/2014/main" val="3621792714"/>
                    </a:ext>
                  </a:extLst>
                </a:gridCol>
                <a:gridCol w="802172">
                  <a:extLst>
                    <a:ext uri="{9D8B030D-6E8A-4147-A177-3AD203B41FA5}">
                      <a16:colId xmlns:a16="http://schemas.microsoft.com/office/drawing/2014/main" val="1172974683"/>
                    </a:ext>
                  </a:extLst>
                </a:gridCol>
                <a:gridCol w="802172">
                  <a:extLst>
                    <a:ext uri="{9D8B030D-6E8A-4147-A177-3AD203B41FA5}">
                      <a16:colId xmlns:a16="http://schemas.microsoft.com/office/drawing/2014/main" val="1940701174"/>
                    </a:ext>
                  </a:extLst>
                </a:gridCol>
                <a:gridCol w="802172">
                  <a:extLst>
                    <a:ext uri="{9D8B030D-6E8A-4147-A177-3AD203B41FA5}">
                      <a16:colId xmlns:a16="http://schemas.microsoft.com/office/drawing/2014/main" val="3260852673"/>
                    </a:ext>
                  </a:extLst>
                </a:gridCol>
                <a:gridCol w="802172">
                  <a:extLst>
                    <a:ext uri="{9D8B030D-6E8A-4147-A177-3AD203B41FA5}">
                      <a16:colId xmlns:a16="http://schemas.microsoft.com/office/drawing/2014/main" val="3035213807"/>
                    </a:ext>
                  </a:extLst>
                </a:gridCol>
              </a:tblGrid>
              <a:tr h="261409">
                <a:tc rowSpan="2">
                  <a:txBody>
                    <a:bodyPr/>
                    <a:lstStyle/>
                    <a:p>
                      <a:pPr marL="0" marR="0" algn="ctr">
                        <a:spcBef>
                          <a:spcPts val="0"/>
                        </a:spcBef>
                        <a:spcAft>
                          <a:spcPts val="0"/>
                        </a:spcAft>
                      </a:pPr>
                      <a:r>
                        <a:rPr lang="en-US" sz="800" dirty="0">
                          <a:solidFill>
                            <a:schemeClr val="bg1"/>
                          </a:solidFill>
                          <a:effectLst/>
                        </a:rPr>
                        <a:t>Country</a:t>
                      </a:r>
                      <a:endParaRPr lang="en-US" sz="8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tc>
                <a:tc gridSpan="4">
                  <a:txBody>
                    <a:bodyPr/>
                    <a:lstStyle/>
                    <a:p>
                      <a:pPr marL="0" marR="0" algn="ctr">
                        <a:spcBef>
                          <a:spcPts val="0"/>
                        </a:spcBef>
                        <a:spcAft>
                          <a:spcPts val="0"/>
                        </a:spcAft>
                      </a:pPr>
                      <a:r>
                        <a:rPr lang="en-US" sz="800" dirty="0">
                          <a:solidFill>
                            <a:schemeClr val="tx1">
                              <a:lumMod val="75000"/>
                              <a:lumOff val="25000"/>
                            </a:schemeClr>
                          </a:solidFill>
                          <a:effectLst/>
                        </a:rPr>
                        <a:t>Established conservative care that is chosen or medically advised</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3906303550"/>
                  </a:ext>
                </a:extLst>
              </a:tr>
              <a:tr h="413468">
                <a:tc vMerge="1">
                  <a:txBody>
                    <a:bodyPr/>
                    <a:lstStyle/>
                    <a:p>
                      <a:endParaRPr lang="en-US"/>
                    </a:p>
                  </a:txBody>
                  <a:tcPr/>
                </a:tc>
                <a:tc>
                  <a:txBody>
                    <a:bodyPr/>
                    <a:lstStyle/>
                    <a:p>
                      <a:pPr marL="0" marR="0" algn="ctr">
                        <a:spcBef>
                          <a:spcPts val="0"/>
                        </a:spcBef>
                        <a:spcAft>
                          <a:spcPts val="0"/>
                        </a:spcAft>
                      </a:pPr>
                      <a:r>
                        <a:rPr lang="en-ZA" sz="800" dirty="0">
                          <a:solidFill>
                            <a:schemeClr val="tx1">
                              <a:lumMod val="75000"/>
                              <a:lumOff val="25000"/>
                            </a:schemeClr>
                          </a:solidFill>
                          <a:effectLst/>
                        </a:rPr>
                        <a:t>Generally available</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Generally not available</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Unknown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N/A (conservative</a:t>
                      </a:r>
                      <a:r>
                        <a:rPr lang="en-ZA" sz="800" baseline="0" dirty="0">
                          <a:solidFill>
                            <a:schemeClr val="tx1">
                              <a:lumMod val="75000"/>
                              <a:lumOff val="25000"/>
                            </a:schemeClr>
                          </a:solidFill>
                          <a:effectLst/>
                        </a:rPr>
                        <a:t> care</a:t>
                      </a:r>
                      <a:r>
                        <a:rPr lang="en-ZA" sz="800" dirty="0">
                          <a:solidFill>
                            <a:schemeClr val="tx1">
                              <a:lumMod val="75000"/>
                              <a:lumOff val="25000"/>
                            </a:schemeClr>
                          </a:solidFill>
                          <a:effectLst/>
                        </a:rPr>
                        <a:t> not available)</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38381051"/>
                  </a:ext>
                </a:extLst>
              </a:tr>
              <a:tr h="199902">
                <a:tc>
                  <a:txBody>
                    <a:bodyPr/>
                    <a:lstStyle/>
                    <a:p>
                      <a:pPr marL="0" marR="0">
                        <a:spcBef>
                          <a:spcPts val="0"/>
                        </a:spcBef>
                        <a:spcAft>
                          <a:spcPts val="0"/>
                        </a:spcAft>
                      </a:pPr>
                      <a:r>
                        <a:rPr lang="en-US" sz="800" dirty="0">
                          <a:solidFill>
                            <a:schemeClr val="tx1">
                              <a:lumMod val="75000"/>
                              <a:lumOff val="25000"/>
                            </a:schemeClr>
                          </a:solidFill>
                          <a:effectLst/>
                        </a:rPr>
                        <a:t>Iran, Islamic Rep.</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65915566"/>
                  </a:ext>
                </a:extLst>
              </a:tr>
              <a:tr h="199902">
                <a:tc>
                  <a:txBody>
                    <a:bodyPr/>
                    <a:lstStyle/>
                    <a:p>
                      <a:pPr marL="0" marR="0">
                        <a:spcBef>
                          <a:spcPts val="0"/>
                        </a:spcBef>
                        <a:spcAft>
                          <a:spcPts val="0"/>
                        </a:spcAft>
                      </a:pPr>
                      <a:r>
                        <a:rPr lang="en-US" sz="800" dirty="0">
                          <a:solidFill>
                            <a:schemeClr val="tx1">
                              <a:lumMod val="75000"/>
                              <a:lumOff val="25000"/>
                            </a:schemeClr>
                          </a:solidFill>
                          <a:effectLst/>
                        </a:rPr>
                        <a:t>Iraq</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dirty="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86870925"/>
                  </a:ext>
                </a:extLst>
              </a:tr>
              <a:tr h="199902">
                <a:tc>
                  <a:txBody>
                    <a:bodyPr/>
                    <a:lstStyle/>
                    <a:p>
                      <a:pPr marL="0" marR="0">
                        <a:spcBef>
                          <a:spcPts val="0"/>
                        </a:spcBef>
                        <a:spcAft>
                          <a:spcPts val="0"/>
                        </a:spcAft>
                      </a:pPr>
                      <a:r>
                        <a:rPr lang="en-US" sz="800" dirty="0">
                          <a:solidFill>
                            <a:schemeClr val="tx1">
                              <a:lumMod val="75000"/>
                              <a:lumOff val="25000"/>
                            </a:schemeClr>
                          </a:solidFill>
                          <a:effectLst/>
                        </a:rPr>
                        <a:t>Jordan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91246643"/>
                  </a:ext>
                </a:extLst>
              </a:tr>
              <a:tr h="199902">
                <a:tc>
                  <a:txBody>
                    <a:bodyPr/>
                    <a:lstStyle/>
                    <a:p>
                      <a:pPr marL="0" marR="0">
                        <a:spcBef>
                          <a:spcPts val="0"/>
                        </a:spcBef>
                        <a:spcAft>
                          <a:spcPts val="0"/>
                        </a:spcAft>
                      </a:pPr>
                      <a:r>
                        <a:rPr lang="en-US" sz="800" dirty="0">
                          <a:solidFill>
                            <a:schemeClr val="tx1">
                              <a:lumMod val="75000"/>
                              <a:lumOff val="25000"/>
                            </a:schemeClr>
                          </a:solidFill>
                          <a:effectLst/>
                        </a:rPr>
                        <a:t>Kuwait</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8147810"/>
                  </a:ext>
                </a:extLst>
              </a:tr>
              <a:tr h="199902">
                <a:tc>
                  <a:txBody>
                    <a:bodyPr/>
                    <a:lstStyle/>
                    <a:p>
                      <a:pPr marL="0" marR="0">
                        <a:spcBef>
                          <a:spcPts val="0"/>
                        </a:spcBef>
                        <a:spcAft>
                          <a:spcPts val="0"/>
                        </a:spcAft>
                      </a:pPr>
                      <a:r>
                        <a:rPr lang="en-US" sz="800" dirty="0">
                          <a:solidFill>
                            <a:schemeClr val="tx1">
                              <a:lumMod val="75000"/>
                              <a:lumOff val="25000"/>
                            </a:schemeClr>
                          </a:solidFill>
                          <a:effectLst/>
                        </a:rPr>
                        <a:t>Lebanon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67601508"/>
                  </a:ext>
                </a:extLst>
              </a:tr>
              <a:tr h="199902">
                <a:tc>
                  <a:txBody>
                    <a:bodyPr/>
                    <a:lstStyle/>
                    <a:p>
                      <a:pPr marL="0" marR="0">
                        <a:spcBef>
                          <a:spcPts val="0"/>
                        </a:spcBef>
                        <a:spcAft>
                          <a:spcPts val="0"/>
                        </a:spcAft>
                      </a:pPr>
                      <a:r>
                        <a:rPr lang="en-US" sz="800" dirty="0">
                          <a:solidFill>
                            <a:schemeClr val="tx1">
                              <a:lumMod val="75000"/>
                              <a:lumOff val="25000"/>
                            </a:schemeClr>
                          </a:solidFill>
                          <a:effectLst/>
                        </a:rPr>
                        <a:t>Oman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dirty="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91127601"/>
                  </a:ext>
                </a:extLst>
              </a:tr>
              <a:tr h="199902">
                <a:tc>
                  <a:txBody>
                    <a:bodyPr/>
                    <a:lstStyle/>
                    <a:p>
                      <a:pPr marL="0" marR="0">
                        <a:spcBef>
                          <a:spcPts val="0"/>
                        </a:spcBef>
                        <a:spcAft>
                          <a:spcPts val="0"/>
                        </a:spcAft>
                      </a:pPr>
                      <a:r>
                        <a:rPr lang="en-US" sz="800" dirty="0">
                          <a:solidFill>
                            <a:schemeClr val="tx1">
                              <a:lumMod val="75000"/>
                              <a:lumOff val="25000"/>
                            </a:schemeClr>
                          </a:solidFill>
                          <a:effectLst/>
                        </a:rPr>
                        <a:t>Qatar</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19595494"/>
                  </a:ext>
                </a:extLst>
              </a:tr>
              <a:tr h="199902">
                <a:tc>
                  <a:txBody>
                    <a:bodyPr/>
                    <a:lstStyle/>
                    <a:p>
                      <a:pPr marL="0" marR="0">
                        <a:spcBef>
                          <a:spcPts val="0"/>
                        </a:spcBef>
                        <a:spcAft>
                          <a:spcPts val="0"/>
                        </a:spcAft>
                      </a:pPr>
                      <a:r>
                        <a:rPr lang="en-US" sz="800" dirty="0">
                          <a:solidFill>
                            <a:schemeClr val="tx1">
                              <a:lumMod val="75000"/>
                              <a:lumOff val="25000"/>
                            </a:schemeClr>
                          </a:solidFill>
                          <a:effectLst/>
                        </a:rPr>
                        <a:t>Saudi Arabia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70186571"/>
                  </a:ext>
                </a:extLst>
              </a:tr>
              <a:tr h="237079">
                <a:tc>
                  <a:txBody>
                    <a:bodyPr/>
                    <a:lstStyle/>
                    <a:p>
                      <a:pPr marL="0" marR="0">
                        <a:spcBef>
                          <a:spcPts val="0"/>
                        </a:spcBef>
                        <a:spcAft>
                          <a:spcPts val="0"/>
                        </a:spcAft>
                      </a:pPr>
                      <a:r>
                        <a:rPr lang="en-US" sz="800" dirty="0">
                          <a:solidFill>
                            <a:schemeClr val="tx1">
                              <a:lumMod val="75000"/>
                              <a:lumOff val="25000"/>
                            </a:schemeClr>
                          </a:solidFill>
                          <a:effectLst/>
                        </a:rPr>
                        <a:t>Syrian Arab Republic</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dirty="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03771585"/>
                  </a:ext>
                </a:extLst>
              </a:tr>
              <a:tr h="237079">
                <a:tc>
                  <a:txBody>
                    <a:bodyPr/>
                    <a:lstStyle/>
                    <a:p>
                      <a:pPr marL="0" marR="0">
                        <a:spcBef>
                          <a:spcPts val="0"/>
                        </a:spcBef>
                        <a:spcAft>
                          <a:spcPts val="0"/>
                        </a:spcAft>
                      </a:pPr>
                      <a:r>
                        <a:rPr lang="en-US" sz="800" dirty="0">
                          <a:solidFill>
                            <a:schemeClr val="tx1">
                              <a:lumMod val="75000"/>
                              <a:lumOff val="25000"/>
                            </a:schemeClr>
                          </a:solidFill>
                          <a:effectLst/>
                        </a:rPr>
                        <a:t>United Arab Emirates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67629148"/>
                  </a:ext>
                </a:extLst>
              </a:tr>
              <a:tr h="237079">
                <a:tc>
                  <a:txBody>
                    <a:bodyPr/>
                    <a:lstStyle/>
                    <a:p>
                      <a:pPr marL="0" marR="0">
                        <a:spcBef>
                          <a:spcPts val="0"/>
                        </a:spcBef>
                        <a:spcAft>
                          <a:spcPts val="0"/>
                        </a:spcAft>
                      </a:pPr>
                      <a:r>
                        <a:rPr lang="en-US" sz="800" dirty="0">
                          <a:solidFill>
                            <a:schemeClr val="tx1">
                              <a:lumMod val="75000"/>
                              <a:lumOff val="25000"/>
                            </a:schemeClr>
                          </a:solidFill>
                          <a:effectLst/>
                        </a:rPr>
                        <a:t>West Bank and Gaza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dirty="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52676702"/>
                  </a:ext>
                </a:extLst>
              </a:tr>
            </a:tbl>
          </a:graphicData>
        </a:graphic>
      </p:graphicFrame>
      <p:sp>
        <p:nvSpPr>
          <p:cNvPr id="10" name="Rectangle 9"/>
          <p:cNvSpPr/>
          <p:nvPr/>
        </p:nvSpPr>
        <p:spPr>
          <a:xfrm>
            <a:off x="198120" y="1197211"/>
            <a:ext cx="6918960" cy="4346402"/>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7249160" y="4900183"/>
            <a:ext cx="687299" cy="230832"/>
          </a:xfrm>
          <a:prstGeom prst="rect">
            <a:avLst/>
          </a:prstGeom>
          <a:noFill/>
        </p:spPr>
        <p:txBody>
          <a:bodyPr wrap="square" rtlCol="0">
            <a:spAutoFit/>
          </a:bodyPr>
          <a:lstStyle/>
          <a:p>
            <a:r>
              <a:rPr lang="en-US" sz="900" dirty="0"/>
              <a:t>X : Yes</a:t>
            </a:r>
          </a:p>
        </p:txBody>
      </p:sp>
      <p:sp>
        <p:nvSpPr>
          <p:cNvPr id="8" name="Oval 7"/>
          <p:cNvSpPr/>
          <p:nvPr/>
        </p:nvSpPr>
        <p:spPr>
          <a:xfrm>
            <a:off x="2362200" y="1197211"/>
            <a:ext cx="3413760" cy="189142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8">
            <a:extLst>
              <a:ext uri="{FF2B5EF4-FFF2-40B4-BE49-F238E27FC236}">
                <a16:creationId xmlns:a16="http://schemas.microsoft.com/office/drawing/2014/main" id="{FC641573-DBAB-9E4C-1AEF-ADC8F2D93F4D}"/>
              </a:ext>
            </a:extLst>
          </p:cNvPr>
          <p:cNvSpPr>
            <a:spLocks noGrp="1"/>
          </p:cNvSpPr>
          <p:nvPr>
            <p:ph type="title"/>
          </p:nvPr>
        </p:nvSpPr>
        <p:spPr/>
        <p:txBody>
          <a:bodyPr>
            <a:normAutofit fontScale="90000"/>
          </a:bodyPr>
          <a:lstStyle/>
          <a:p>
            <a:r>
              <a:rPr lang="en-GB" dirty="0"/>
              <a:t>Capacity for conservative kidney management (CKM)</a:t>
            </a:r>
            <a:endParaRPr lang="en-BE" dirty="0"/>
          </a:p>
        </p:txBody>
      </p:sp>
      <p:sp>
        <p:nvSpPr>
          <p:cNvPr id="2" name="Date Placeholder 3">
            <a:extLst>
              <a:ext uri="{FF2B5EF4-FFF2-40B4-BE49-F238E27FC236}">
                <a16:creationId xmlns:a16="http://schemas.microsoft.com/office/drawing/2014/main" id="{F86FBD3F-5267-1F57-D1F2-331955C286E1}"/>
              </a:ext>
            </a:extLst>
          </p:cNvPr>
          <p:cNvSpPr>
            <a:spLocks noGrp="1"/>
          </p:cNvSpPr>
          <p:nvPr>
            <p:ph type="dt" sz="half" idx="2"/>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4CEF1AB7-E0E0-7D35-2A64-F4D46E63A83D}"/>
              </a:ext>
            </a:extLst>
          </p:cNvPr>
          <p:cNvSpPr>
            <a:spLocks noGrp="1"/>
          </p:cNvSpPr>
          <p:nvPr>
            <p:ph type="ftr" sz="quarter" idx="3"/>
          </p:nvPr>
        </p:nvSpPr>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1434E983-F69D-0291-1E29-A7160CC93766}"/>
              </a:ext>
            </a:extLst>
          </p:cNvPr>
          <p:cNvSpPr>
            <a:spLocks noGrp="1"/>
          </p:cNvSpPr>
          <p:nvPr>
            <p:ph type="sldNum" sz="quarter" idx="4"/>
          </p:nvPr>
        </p:nvSpPr>
        <p:spPr/>
        <p:txBody>
          <a:bodyPr/>
          <a:lstStyle/>
          <a:p>
            <a:fld id="{4A9CEFBC-9863-BD47-BA2B-008170C231CB}" type="slidenum">
              <a:rPr lang="en-US" smtClean="0"/>
              <a:pPr/>
              <a:t>30</a:t>
            </a:fld>
            <a:endParaRPr lang="en-US" dirty="0"/>
          </a:p>
        </p:txBody>
      </p:sp>
    </p:spTree>
    <p:extLst>
      <p:ext uri="{BB962C8B-B14F-4D97-AF65-F5344CB8AC3E}">
        <p14:creationId xmlns:p14="http://schemas.microsoft.com/office/powerpoint/2010/main" val="539444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B34B0E-6924-1520-2E6F-44EA5C6D23E8}"/>
              </a:ext>
            </a:extLst>
          </p:cNvPr>
          <p:cNvPicPr>
            <a:picLocks noChangeAspect="1"/>
          </p:cNvPicPr>
          <p:nvPr/>
        </p:nvPicPr>
        <p:blipFill>
          <a:blip r:embed="rId2"/>
          <a:stretch>
            <a:fillRect/>
          </a:stretch>
        </p:blipFill>
        <p:spPr>
          <a:xfrm>
            <a:off x="773966" y="3985062"/>
            <a:ext cx="4147772" cy="2645593"/>
          </a:xfrm>
          <a:prstGeom prst="rect">
            <a:avLst/>
          </a:prstGeom>
        </p:spPr>
      </p:pic>
      <p:pic>
        <p:nvPicPr>
          <p:cNvPr id="3" name="Picture 2">
            <a:extLst>
              <a:ext uri="{FF2B5EF4-FFF2-40B4-BE49-F238E27FC236}">
                <a16:creationId xmlns:a16="http://schemas.microsoft.com/office/drawing/2014/main" id="{569F790C-535B-FC14-938F-FA53A7BADA7A}"/>
              </a:ext>
            </a:extLst>
          </p:cNvPr>
          <p:cNvPicPr>
            <a:picLocks noChangeAspect="1"/>
          </p:cNvPicPr>
          <p:nvPr/>
        </p:nvPicPr>
        <p:blipFill>
          <a:blip r:embed="rId3"/>
          <a:stretch>
            <a:fillRect/>
          </a:stretch>
        </p:blipFill>
        <p:spPr>
          <a:xfrm>
            <a:off x="773966" y="1104437"/>
            <a:ext cx="4148554" cy="262428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094940116"/>
              </p:ext>
            </p:extLst>
          </p:nvPr>
        </p:nvGraphicFramePr>
        <p:xfrm>
          <a:off x="5327829" y="1491175"/>
          <a:ext cx="6662821" cy="3370452"/>
        </p:xfrm>
        <a:graphic>
          <a:graphicData uri="http://schemas.openxmlformats.org/drawingml/2006/table">
            <a:tbl>
              <a:tblPr firstRow="1" firstCol="1" bandRow="1">
                <a:tableStyleId>{F5AB1C69-6EDB-4FF4-983F-18BD219EF322}</a:tableStyleId>
              </a:tblPr>
              <a:tblGrid>
                <a:gridCol w="1317623">
                  <a:extLst>
                    <a:ext uri="{9D8B030D-6E8A-4147-A177-3AD203B41FA5}">
                      <a16:colId xmlns:a16="http://schemas.microsoft.com/office/drawing/2014/main" val="3621792714"/>
                    </a:ext>
                  </a:extLst>
                </a:gridCol>
                <a:gridCol w="633104">
                  <a:extLst>
                    <a:ext uri="{9D8B030D-6E8A-4147-A177-3AD203B41FA5}">
                      <a16:colId xmlns:a16="http://schemas.microsoft.com/office/drawing/2014/main" val="1376533836"/>
                    </a:ext>
                  </a:extLst>
                </a:gridCol>
                <a:gridCol w="633104">
                  <a:extLst>
                    <a:ext uri="{9D8B030D-6E8A-4147-A177-3AD203B41FA5}">
                      <a16:colId xmlns:a16="http://schemas.microsoft.com/office/drawing/2014/main" val="2393974587"/>
                    </a:ext>
                  </a:extLst>
                </a:gridCol>
                <a:gridCol w="638029">
                  <a:extLst>
                    <a:ext uri="{9D8B030D-6E8A-4147-A177-3AD203B41FA5}">
                      <a16:colId xmlns:a16="http://schemas.microsoft.com/office/drawing/2014/main" val="1908736794"/>
                    </a:ext>
                  </a:extLst>
                </a:gridCol>
                <a:gridCol w="759466">
                  <a:extLst>
                    <a:ext uri="{9D8B030D-6E8A-4147-A177-3AD203B41FA5}">
                      <a16:colId xmlns:a16="http://schemas.microsoft.com/office/drawing/2014/main" val="3515934285"/>
                    </a:ext>
                  </a:extLst>
                </a:gridCol>
                <a:gridCol w="633104">
                  <a:extLst>
                    <a:ext uri="{9D8B030D-6E8A-4147-A177-3AD203B41FA5}">
                      <a16:colId xmlns:a16="http://schemas.microsoft.com/office/drawing/2014/main" val="1172974683"/>
                    </a:ext>
                  </a:extLst>
                </a:gridCol>
                <a:gridCol w="633104">
                  <a:extLst>
                    <a:ext uri="{9D8B030D-6E8A-4147-A177-3AD203B41FA5}">
                      <a16:colId xmlns:a16="http://schemas.microsoft.com/office/drawing/2014/main" val="1940701174"/>
                    </a:ext>
                  </a:extLst>
                </a:gridCol>
                <a:gridCol w="638610">
                  <a:extLst>
                    <a:ext uri="{9D8B030D-6E8A-4147-A177-3AD203B41FA5}">
                      <a16:colId xmlns:a16="http://schemas.microsoft.com/office/drawing/2014/main" val="3260852673"/>
                    </a:ext>
                  </a:extLst>
                </a:gridCol>
                <a:gridCol w="776677">
                  <a:extLst>
                    <a:ext uri="{9D8B030D-6E8A-4147-A177-3AD203B41FA5}">
                      <a16:colId xmlns:a16="http://schemas.microsoft.com/office/drawing/2014/main" val="3035213807"/>
                    </a:ext>
                  </a:extLst>
                </a:gridCol>
              </a:tblGrid>
              <a:tr h="287973">
                <a:tc rowSpan="2">
                  <a:txBody>
                    <a:bodyPr/>
                    <a:lstStyle/>
                    <a:p>
                      <a:pPr marL="0" marR="0" algn="ctr">
                        <a:spcBef>
                          <a:spcPts val="0"/>
                        </a:spcBef>
                        <a:spcAft>
                          <a:spcPts val="0"/>
                        </a:spcAft>
                      </a:pPr>
                      <a:r>
                        <a:rPr lang="en-US" sz="800" dirty="0">
                          <a:solidFill>
                            <a:schemeClr val="bg1"/>
                          </a:solidFill>
                          <a:effectLst/>
                        </a:rPr>
                        <a:t>Country</a:t>
                      </a:r>
                      <a:endParaRPr lang="en-US" sz="8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where resource constraints to prevent or limit access to KRT</a:t>
                      </a:r>
                      <a:endParaRPr kumimoji="0" lang="en-US" sz="8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where there are no resource constraints to prevent or limit access to KRT</a:t>
                      </a:r>
                      <a:endParaRPr kumimoji="0" lang="en-US" sz="800" b="0" i="0" u="none" strike="noStrike" kern="1200" cap="none" spc="0" normalizeH="0" baseline="0" noProof="0" dirty="0">
                        <a:ln>
                          <a:noFill/>
                        </a:ln>
                        <a:solidFill>
                          <a:schemeClr val="tx1"/>
                        </a:solidFill>
                        <a:effectLst/>
                        <a:uLnTx/>
                        <a:uFillTx/>
                        <a:latin typeface="+mn-lt"/>
                        <a:ea typeface="+mn-ea"/>
                        <a:cs typeface="+mn-cs"/>
                      </a:endParaRPr>
                    </a:p>
                  </a:txBody>
                  <a:tcPr marL="68580" marR="68580"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3906303550"/>
                  </a:ext>
                </a:extLst>
              </a:tr>
              <a:tr h="537238">
                <a:tc vMerge="1">
                  <a:txBody>
                    <a:bodyPr/>
                    <a:lstStyle/>
                    <a:p>
                      <a:endParaRPr lang="en-US"/>
                    </a:p>
                  </a:txBody>
                  <a:tcPr/>
                </a:tc>
                <a:tc>
                  <a:txBody>
                    <a:bodyPr/>
                    <a:lstStyle/>
                    <a:p>
                      <a:pPr marL="0" marR="0" algn="ctr">
                        <a:spcBef>
                          <a:spcPts val="0"/>
                        </a:spcBef>
                        <a:spcAft>
                          <a:spcPts val="0"/>
                        </a:spcAft>
                      </a:pPr>
                      <a:r>
                        <a:rPr lang="en-ZA" sz="800" dirty="0">
                          <a:solidFill>
                            <a:schemeClr val="tx1">
                              <a:lumMod val="75000"/>
                              <a:lumOff val="25000"/>
                            </a:schemeClr>
                          </a:solidFill>
                          <a:effectLst/>
                        </a:rPr>
                        <a:t>Generally available</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a:solidFill>
                            <a:schemeClr val="tx1">
                              <a:lumMod val="75000"/>
                              <a:lumOff val="25000"/>
                            </a:schemeClr>
                          </a:solidFill>
                          <a:effectLst/>
                        </a:rPr>
                        <a:t>Generally not available</a:t>
                      </a: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Unknown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N/A (conservative</a:t>
                      </a:r>
                      <a:r>
                        <a:rPr lang="en-ZA" sz="800" baseline="0" dirty="0">
                          <a:solidFill>
                            <a:schemeClr val="tx1">
                              <a:lumMod val="75000"/>
                              <a:lumOff val="25000"/>
                            </a:schemeClr>
                          </a:solidFill>
                          <a:effectLst/>
                        </a:rPr>
                        <a:t> care not available</a:t>
                      </a:r>
                      <a:r>
                        <a:rPr lang="en-ZA" sz="800" dirty="0">
                          <a:solidFill>
                            <a:schemeClr val="tx1">
                              <a:lumMod val="75000"/>
                              <a:lumOff val="25000"/>
                            </a:schemeClr>
                          </a:solidFill>
                          <a:effectLst/>
                        </a:rPr>
                        <a:t>)</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Generally available</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Generally not available</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Unknown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ZA" sz="800" dirty="0">
                          <a:solidFill>
                            <a:schemeClr val="tx1">
                              <a:lumMod val="75000"/>
                              <a:lumOff val="25000"/>
                            </a:schemeClr>
                          </a:solidFill>
                          <a:effectLst/>
                        </a:rPr>
                        <a:t>N/A (conservative</a:t>
                      </a:r>
                      <a:r>
                        <a:rPr lang="en-ZA" sz="800" baseline="0" dirty="0">
                          <a:solidFill>
                            <a:schemeClr val="tx1">
                              <a:lumMod val="75000"/>
                              <a:lumOff val="25000"/>
                            </a:schemeClr>
                          </a:solidFill>
                          <a:effectLst/>
                        </a:rPr>
                        <a:t> care</a:t>
                      </a:r>
                      <a:r>
                        <a:rPr lang="en-ZA" sz="800" dirty="0">
                          <a:solidFill>
                            <a:schemeClr val="tx1">
                              <a:lumMod val="75000"/>
                              <a:lumOff val="25000"/>
                            </a:schemeClr>
                          </a:solidFill>
                          <a:effectLst/>
                        </a:rPr>
                        <a:t> not available)</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38381051"/>
                  </a:ext>
                </a:extLst>
              </a:tr>
              <a:tr h="220216">
                <a:tc>
                  <a:txBody>
                    <a:bodyPr/>
                    <a:lstStyle/>
                    <a:p>
                      <a:pPr marL="0" marR="0">
                        <a:spcBef>
                          <a:spcPts val="0"/>
                        </a:spcBef>
                        <a:spcAft>
                          <a:spcPts val="0"/>
                        </a:spcAft>
                      </a:pPr>
                      <a:r>
                        <a:rPr lang="en-US" sz="800" dirty="0">
                          <a:solidFill>
                            <a:schemeClr val="tx1">
                              <a:lumMod val="75000"/>
                              <a:lumOff val="25000"/>
                            </a:schemeClr>
                          </a:solidFill>
                          <a:effectLst/>
                        </a:rPr>
                        <a:t>Iran, Islamic Rep.</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65915566"/>
                  </a:ext>
                </a:extLst>
              </a:tr>
              <a:tr h="220216">
                <a:tc>
                  <a:txBody>
                    <a:bodyPr/>
                    <a:lstStyle/>
                    <a:p>
                      <a:pPr marL="0" marR="0">
                        <a:spcBef>
                          <a:spcPts val="0"/>
                        </a:spcBef>
                        <a:spcAft>
                          <a:spcPts val="0"/>
                        </a:spcAft>
                      </a:pPr>
                      <a:r>
                        <a:rPr lang="en-US" sz="800" dirty="0">
                          <a:solidFill>
                            <a:schemeClr val="tx1">
                              <a:lumMod val="75000"/>
                              <a:lumOff val="25000"/>
                            </a:schemeClr>
                          </a:solidFill>
                          <a:effectLst/>
                        </a:rPr>
                        <a:t>Iraq</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dirty="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86870925"/>
                  </a:ext>
                </a:extLst>
              </a:tr>
              <a:tr h="220216">
                <a:tc>
                  <a:txBody>
                    <a:bodyPr/>
                    <a:lstStyle/>
                    <a:p>
                      <a:pPr marL="0" marR="0">
                        <a:spcBef>
                          <a:spcPts val="0"/>
                        </a:spcBef>
                        <a:spcAft>
                          <a:spcPts val="0"/>
                        </a:spcAft>
                      </a:pPr>
                      <a:r>
                        <a:rPr lang="en-US" sz="800" dirty="0">
                          <a:solidFill>
                            <a:schemeClr val="tx1">
                              <a:lumMod val="75000"/>
                              <a:lumOff val="25000"/>
                            </a:schemeClr>
                          </a:solidFill>
                          <a:effectLst/>
                        </a:rPr>
                        <a:t>Jordan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91246643"/>
                  </a:ext>
                </a:extLst>
              </a:tr>
              <a:tr h="220216">
                <a:tc>
                  <a:txBody>
                    <a:bodyPr/>
                    <a:lstStyle/>
                    <a:p>
                      <a:pPr marL="0" marR="0">
                        <a:spcBef>
                          <a:spcPts val="0"/>
                        </a:spcBef>
                        <a:spcAft>
                          <a:spcPts val="0"/>
                        </a:spcAft>
                      </a:pPr>
                      <a:r>
                        <a:rPr lang="en-US" sz="800" dirty="0">
                          <a:solidFill>
                            <a:schemeClr val="tx1">
                              <a:lumMod val="75000"/>
                              <a:lumOff val="25000"/>
                            </a:schemeClr>
                          </a:solidFill>
                          <a:effectLst/>
                        </a:rPr>
                        <a:t>Kuwait</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8147810"/>
                  </a:ext>
                </a:extLst>
              </a:tr>
              <a:tr h="220216">
                <a:tc>
                  <a:txBody>
                    <a:bodyPr/>
                    <a:lstStyle/>
                    <a:p>
                      <a:pPr marL="0" marR="0">
                        <a:spcBef>
                          <a:spcPts val="0"/>
                        </a:spcBef>
                        <a:spcAft>
                          <a:spcPts val="0"/>
                        </a:spcAft>
                      </a:pPr>
                      <a:r>
                        <a:rPr lang="en-US" sz="800" dirty="0">
                          <a:solidFill>
                            <a:schemeClr val="tx1">
                              <a:lumMod val="75000"/>
                              <a:lumOff val="25000"/>
                            </a:schemeClr>
                          </a:solidFill>
                          <a:effectLst/>
                        </a:rPr>
                        <a:t>Lebanon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67601508"/>
                  </a:ext>
                </a:extLst>
              </a:tr>
              <a:tr h="220216">
                <a:tc>
                  <a:txBody>
                    <a:bodyPr/>
                    <a:lstStyle/>
                    <a:p>
                      <a:pPr marL="0" marR="0">
                        <a:spcBef>
                          <a:spcPts val="0"/>
                        </a:spcBef>
                        <a:spcAft>
                          <a:spcPts val="0"/>
                        </a:spcAft>
                      </a:pPr>
                      <a:r>
                        <a:rPr lang="en-US" sz="800" dirty="0">
                          <a:solidFill>
                            <a:schemeClr val="tx1">
                              <a:lumMod val="75000"/>
                              <a:lumOff val="25000"/>
                            </a:schemeClr>
                          </a:solidFill>
                          <a:effectLst/>
                        </a:rPr>
                        <a:t>Oman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91127601"/>
                  </a:ext>
                </a:extLst>
              </a:tr>
              <a:tr h="220216">
                <a:tc>
                  <a:txBody>
                    <a:bodyPr/>
                    <a:lstStyle/>
                    <a:p>
                      <a:pPr marL="0" marR="0">
                        <a:spcBef>
                          <a:spcPts val="0"/>
                        </a:spcBef>
                        <a:spcAft>
                          <a:spcPts val="0"/>
                        </a:spcAft>
                      </a:pPr>
                      <a:r>
                        <a:rPr lang="en-US" sz="800" dirty="0">
                          <a:solidFill>
                            <a:schemeClr val="tx1">
                              <a:lumMod val="75000"/>
                              <a:lumOff val="25000"/>
                            </a:schemeClr>
                          </a:solidFill>
                          <a:effectLst/>
                        </a:rPr>
                        <a:t>Qatar</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19595494"/>
                  </a:ext>
                </a:extLst>
              </a:tr>
              <a:tr h="220216">
                <a:tc>
                  <a:txBody>
                    <a:bodyPr/>
                    <a:lstStyle/>
                    <a:p>
                      <a:pPr marL="0" marR="0">
                        <a:spcBef>
                          <a:spcPts val="0"/>
                        </a:spcBef>
                        <a:spcAft>
                          <a:spcPts val="0"/>
                        </a:spcAft>
                      </a:pPr>
                      <a:r>
                        <a:rPr lang="en-US" sz="800" dirty="0">
                          <a:solidFill>
                            <a:schemeClr val="tx1">
                              <a:lumMod val="75000"/>
                              <a:lumOff val="25000"/>
                            </a:schemeClr>
                          </a:solidFill>
                          <a:effectLst/>
                        </a:rPr>
                        <a:t>Saudi Arabia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dirty="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70186571"/>
                  </a:ext>
                </a:extLst>
              </a:tr>
              <a:tr h="261171">
                <a:tc>
                  <a:txBody>
                    <a:bodyPr/>
                    <a:lstStyle/>
                    <a:p>
                      <a:pPr marL="0" marR="0">
                        <a:spcBef>
                          <a:spcPts val="0"/>
                        </a:spcBef>
                        <a:spcAft>
                          <a:spcPts val="0"/>
                        </a:spcAft>
                      </a:pPr>
                      <a:r>
                        <a:rPr lang="en-US" sz="800" dirty="0">
                          <a:solidFill>
                            <a:schemeClr val="tx1">
                              <a:lumMod val="75000"/>
                              <a:lumOff val="25000"/>
                            </a:schemeClr>
                          </a:solidFill>
                          <a:effectLst/>
                        </a:rPr>
                        <a:t>Syrian Arab Republic</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800" dirty="0">
                          <a:solidFill>
                            <a:schemeClr val="tx1">
                              <a:lumMod val="75000"/>
                              <a:lumOff val="25000"/>
                            </a:schemeClr>
                          </a:solidFill>
                          <a:effectLst/>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03771585"/>
                  </a:ext>
                </a:extLst>
              </a:tr>
              <a:tr h="261171">
                <a:tc>
                  <a:txBody>
                    <a:bodyPr/>
                    <a:lstStyle/>
                    <a:p>
                      <a:pPr marL="0" marR="0">
                        <a:spcBef>
                          <a:spcPts val="0"/>
                        </a:spcBef>
                        <a:spcAft>
                          <a:spcPts val="0"/>
                        </a:spcAft>
                      </a:pPr>
                      <a:r>
                        <a:rPr lang="en-US" sz="800" dirty="0">
                          <a:solidFill>
                            <a:schemeClr val="tx1">
                              <a:lumMod val="75000"/>
                              <a:lumOff val="25000"/>
                            </a:schemeClr>
                          </a:solidFill>
                          <a:effectLst/>
                        </a:rPr>
                        <a:t>United Arab Emirates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67629148"/>
                  </a:ext>
                </a:extLst>
              </a:tr>
              <a:tr h="261171">
                <a:tc>
                  <a:txBody>
                    <a:bodyPr/>
                    <a:lstStyle/>
                    <a:p>
                      <a:pPr marL="0" marR="0">
                        <a:spcBef>
                          <a:spcPts val="0"/>
                        </a:spcBef>
                        <a:spcAft>
                          <a:spcPts val="0"/>
                        </a:spcAft>
                      </a:pPr>
                      <a:r>
                        <a:rPr lang="en-US" sz="800" dirty="0">
                          <a:solidFill>
                            <a:schemeClr val="tx1">
                              <a:lumMod val="75000"/>
                              <a:lumOff val="25000"/>
                            </a:schemeClr>
                          </a:solidFill>
                          <a:effectLst/>
                        </a:rPr>
                        <a:t>West Bank and Gaza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dirty="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kumimoji="0" lang="en-US" sz="800" b="0" u="none" strike="noStrike" kern="1200" cap="none" spc="0" normalizeH="0" baseline="0" noProof="0" dirty="0">
                          <a:ln>
                            <a:noFill/>
                          </a:ln>
                          <a:solidFill>
                            <a:prstClr val="black">
                              <a:lumMod val="75000"/>
                              <a:lumOff val="25000"/>
                            </a:prstClr>
                          </a:solidFill>
                          <a:effectLst/>
                          <a:uLnTx/>
                          <a:uFillTx/>
                        </a:rPr>
                        <a:t>X</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52676702"/>
                  </a:ext>
                </a:extLst>
              </a:tr>
            </a:tbl>
          </a:graphicData>
        </a:graphic>
      </p:graphicFrame>
      <p:sp>
        <p:nvSpPr>
          <p:cNvPr id="8" name="Oval 7"/>
          <p:cNvSpPr/>
          <p:nvPr/>
        </p:nvSpPr>
        <p:spPr>
          <a:xfrm>
            <a:off x="2103120" y="1171284"/>
            <a:ext cx="2265680" cy="10300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p:cNvSpPr/>
          <p:nvPr/>
        </p:nvSpPr>
        <p:spPr>
          <a:xfrm>
            <a:off x="2057400" y="4062364"/>
            <a:ext cx="2509520" cy="101061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773966" y="1104438"/>
            <a:ext cx="4148554" cy="264420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p:nvSpPr>
        <p:spPr>
          <a:xfrm>
            <a:off x="773966" y="3992748"/>
            <a:ext cx="4148554" cy="265516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5327828" y="4951365"/>
            <a:ext cx="687299" cy="230832"/>
          </a:xfrm>
          <a:prstGeom prst="rect">
            <a:avLst/>
          </a:prstGeom>
          <a:noFill/>
        </p:spPr>
        <p:txBody>
          <a:bodyPr wrap="square" rtlCol="0">
            <a:spAutoFit/>
          </a:bodyPr>
          <a:lstStyle/>
          <a:p>
            <a:r>
              <a:rPr lang="en-US" sz="900" dirty="0"/>
              <a:t>X : Yes</a:t>
            </a:r>
          </a:p>
        </p:txBody>
      </p:sp>
      <p:sp>
        <p:nvSpPr>
          <p:cNvPr id="14" name="Rectangle 13">
            <a:extLst>
              <a:ext uri="{FF2B5EF4-FFF2-40B4-BE49-F238E27FC236}">
                <a16:creationId xmlns:a16="http://schemas.microsoft.com/office/drawing/2014/main" id="{D9C224A6-0027-52A4-C1E5-96FFD734BD1C}"/>
              </a:ext>
            </a:extLst>
          </p:cNvPr>
          <p:cNvSpPr/>
          <p:nvPr/>
        </p:nvSpPr>
        <p:spPr>
          <a:xfrm>
            <a:off x="479336" y="848092"/>
            <a:ext cx="46106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Where resource constraints to prevent or limit access to KRT</a:t>
            </a:r>
            <a:endParaRPr kumimoji="0" lang="en-US"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p:txBody>
      </p:sp>
      <p:sp>
        <p:nvSpPr>
          <p:cNvPr id="15" name="Rectangle 14">
            <a:extLst>
              <a:ext uri="{FF2B5EF4-FFF2-40B4-BE49-F238E27FC236}">
                <a16:creationId xmlns:a16="http://schemas.microsoft.com/office/drawing/2014/main" id="{7AE9F81B-7DCD-F04D-7F75-05F0D8E595C5}"/>
              </a:ext>
            </a:extLst>
          </p:cNvPr>
          <p:cNvSpPr/>
          <p:nvPr/>
        </p:nvSpPr>
        <p:spPr>
          <a:xfrm>
            <a:off x="367876" y="3702408"/>
            <a:ext cx="483353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Where there are no resource constraints to prevent or limit access to KRT</a:t>
            </a:r>
            <a:endParaRPr kumimoji="0" lang="en-US" sz="1200" b="0" i="0" u="none" strike="noStrike" kern="1200" cap="none" spc="0" normalizeH="0" baseline="0" noProof="0" dirty="0">
              <a:ln>
                <a:noFill/>
              </a:ln>
              <a:solidFill>
                <a:prstClr val="black"/>
              </a:solidFill>
              <a:effectLst/>
              <a:uLnTx/>
              <a:uFillTx/>
              <a:ea typeface="+mn-ea"/>
              <a:cs typeface="+mn-cs"/>
            </a:endParaRPr>
          </a:p>
        </p:txBody>
      </p:sp>
      <p:sp>
        <p:nvSpPr>
          <p:cNvPr id="16" name="Title 15">
            <a:extLst>
              <a:ext uri="{FF2B5EF4-FFF2-40B4-BE49-F238E27FC236}">
                <a16:creationId xmlns:a16="http://schemas.microsoft.com/office/drawing/2014/main" id="{B18BE5D0-465F-9A68-E4C7-E3F5186C8A89}"/>
              </a:ext>
            </a:extLst>
          </p:cNvPr>
          <p:cNvSpPr>
            <a:spLocks noGrp="1"/>
          </p:cNvSpPr>
          <p:nvPr>
            <p:ph type="title"/>
          </p:nvPr>
        </p:nvSpPr>
        <p:spPr/>
        <p:txBody>
          <a:bodyPr>
            <a:normAutofit fontScale="90000"/>
          </a:bodyPr>
          <a:lstStyle/>
          <a:p>
            <a:r>
              <a:rPr lang="en-GB" dirty="0"/>
              <a:t>Capacity for conservative kidney management (CKM)</a:t>
            </a:r>
            <a:br>
              <a:rPr lang="en-GB" dirty="0"/>
            </a:br>
            <a:endParaRPr lang="en-BE" dirty="0"/>
          </a:p>
        </p:txBody>
      </p:sp>
      <p:sp>
        <p:nvSpPr>
          <p:cNvPr id="2" name="Date Placeholder 3">
            <a:extLst>
              <a:ext uri="{FF2B5EF4-FFF2-40B4-BE49-F238E27FC236}">
                <a16:creationId xmlns:a16="http://schemas.microsoft.com/office/drawing/2014/main" id="{862F9B3D-99AA-AF59-B8F8-3FE6D35A1AAD}"/>
              </a:ext>
            </a:extLst>
          </p:cNvPr>
          <p:cNvSpPr>
            <a:spLocks noGrp="1"/>
          </p:cNvSpPr>
          <p:nvPr>
            <p:ph type="dt" sz="half" idx="2"/>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DD8A6A7B-B618-B766-8CC6-FFA5C2F36FD8}"/>
              </a:ext>
            </a:extLst>
          </p:cNvPr>
          <p:cNvSpPr>
            <a:spLocks noGrp="1"/>
          </p:cNvSpPr>
          <p:nvPr>
            <p:ph type="ftr" sz="quarter" idx="3"/>
          </p:nvPr>
        </p:nvSpPr>
        <p:spPr/>
        <p:txBody>
          <a:bodyPr/>
          <a:lstStyle/>
          <a:p>
            <a:r>
              <a:rPr lang="en-US"/>
              <a:t>International Society of Nephrology</a:t>
            </a:r>
          </a:p>
        </p:txBody>
      </p:sp>
      <p:sp>
        <p:nvSpPr>
          <p:cNvPr id="13" name="Slide Number Placeholder 5">
            <a:extLst>
              <a:ext uri="{FF2B5EF4-FFF2-40B4-BE49-F238E27FC236}">
                <a16:creationId xmlns:a16="http://schemas.microsoft.com/office/drawing/2014/main" id="{701D1D3B-F43F-37DD-3125-F8B476681741}"/>
              </a:ext>
            </a:extLst>
          </p:cNvPr>
          <p:cNvSpPr>
            <a:spLocks noGrp="1"/>
          </p:cNvSpPr>
          <p:nvPr>
            <p:ph type="sldNum" sz="quarter" idx="4"/>
          </p:nvPr>
        </p:nvSpPr>
        <p:spPr/>
        <p:txBody>
          <a:bodyPr/>
          <a:lstStyle/>
          <a:p>
            <a:fld id="{4A9CEFBC-9863-BD47-BA2B-008170C231CB}" type="slidenum">
              <a:rPr lang="en-US" smtClean="0"/>
              <a:pPr/>
              <a:t>31</a:t>
            </a:fld>
            <a:endParaRPr lang="en-US" dirty="0"/>
          </a:p>
        </p:txBody>
      </p:sp>
    </p:spTree>
    <p:extLst>
      <p:ext uri="{BB962C8B-B14F-4D97-AF65-F5344CB8AC3E}">
        <p14:creationId xmlns:p14="http://schemas.microsoft.com/office/powerpoint/2010/main" val="1839791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7832AF8-9770-0F7F-F5BA-570413E3CBA9}"/>
              </a:ext>
            </a:extLst>
          </p:cNvPr>
          <p:cNvPicPr>
            <a:picLocks noChangeAspect="1"/>
          </p:cNvPicPr>
          <p:nvPr/>
        </p:nvPicPr>
        <p:blipFill>
          <a:blip r:embed="rId2"/>
          <a:stretch>
            <a:fillRect/>
          </a:stretch>
        </p:blipFill>
        <p:spPr>
          <a:xfrm>
            <a:off x="200849" y="1792074"/>
            <a:ext cx="5281863" cy="332657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780159839"/>
              </p:ext>
            </p:extLst>
          </p:nvPr>
        </p:nvGraphicFramePr>
        <p:xfrm>
          <a:off x="5632095" y="1561545"/>
          <a:ext cx="6376403" cy="3644949"/>
        </p:xfrm>
        <a:graphic>
          <a:graphicData uri="http://schemas.openxmlformats.org/drawingml/2006/table">
            <a:tbl>
              <a:tblPr firstRow="1" firstCol="1" bandRow="1">
                <a:tableStyleId>{F5AB1C69-6EDB-4FF4-983F-18BD219EF322}</a:tableStyleId>
              </a:tblPr>
              <a:tblGrid>
                <a:gridCol w="1308200">
                  <a:extLst>
                    <a:ext uri="{9D8B030D-6E8A-4147-A177-3AD203B41FA5}">
                      <a16:colId xmlns:a16="http://schemas.microsoft.com/office/drawing/2014/main" val="784000717"/>
                    </a:ext>
                  </a:extLst>
                </a:gridCol>
                <a:gridCol w="724029">
                  <a:extLst>
                    <a:ext uri="{9D8B030D-6E8A-4147-A177-3AD203B41FA5}">
                      <a16:colId xmlns:a16="http://schemas.microsoft.com/office/drawing/2014/main" val="377520624"/>
                    </a:ext>
                  </a:extLst>
                </a:gridCol>
                <a:gridCol w="724029">
                  <a:extLst>
                    <a:ext uri="{9D8B030D-6E8A-4147-A177-3AD203B41FA5}">
                      <a16:colId xmlns:a16="http://schemas.microsoft.com/office/drawing/2014/main" val="93474541"/>
                    </a:ext>
                  </a:extLst>
                </a:gridCol>
                <a:gridCol w="724029">
                  <a:extLst>
                    <a:ext uri="{9D8B030D-6E8A-4147-A177-3AD203B41FA5}">
                      <a16:colId xmlns:a16="http://schemas.microsoft.com/office/drawing/2014/main" val="1525560642"/>
                    </a:ext>
                  </a:extLst>
                </a:gridCol>
                <a:gridCol w="724029">
                  <a:extLst>
                    <a:ext uri="{9D8B030D-6E8A-4147-A177-3AD203B41FA5}">
                      <a16:colId xmlns:a16="http://schemas.microsoft.com/office/drawing/2014/main" val="2089092264"/>
                    </a:ext>
                  </a:extLst>
                </a:gridCol>
                <a:gridCol w="724029">
                  <a:extLst>
                    <a:ext uri="{9D8B030D-6E8A-4147-A177-3AD203B41FA5}">
                      <a16:colId xmlns:a16="http://schemas.microsoft.com/office/drawing/2014/main" val="3400321701"/>
                    </a:ext>
                  </a:extLst>
                </a:gridCol>
                <a:gridCol w="724029">
                  <a:extLst>
                    <a:ext uri="{9D8B030D-6E8A-4147-A177-3AD203B41FA5}">
                      <a16:colId xmlns:a16="http://schemas.microsoft.com/office/drawing/2014/main" val="3759398220"/>
                    </a:ext>
                  </a:extLst>
                </a:gridCol>
                <a:gridCol w="724029">
                  <a:extLst>
                    <a:ext uri="{9D8B030D-6E8A-4147-A177-3AD203B41FA5}">
                      <a16:colId xmlns:a16="http://schemas.microsoft.com/office/drawing/2014/main" val="4240744868"/>
                    </a:ext>
                  </a:extLst>
                </a:gridCol>
              </a:tblGrid>
              <a:tr h="53134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800" dirty="0">
                        <a:effectLst/>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800" dirty="0">
                          <a:effectLst/>
                        </a:rPr>
                        <a:t> Country</a:t>
                      </a:r>
                    </a:p>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free at the point of delivery</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but with some fees at the point of delivery</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Mix of public and private funding systems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Solely private and out-of-pocket</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Solely private through health insurance providers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Multiple systems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Other</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18636542"/>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Iran, Islamic Rep.</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59038615"/>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Iraq</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24721954"/>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Jordan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72274891"/>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Kuwait</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77508619"/>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Lebanon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27129556"/>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Oman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41141014"/>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Qatar</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87990175"/>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Saudi Arabia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20756599"/>
                  </a:ext>
                </a:extLst>
              </a:tr>
              <a:tr h="270956">
                <a:tc>
                  <a:txBody>
                    <a:bodyPr/>
                    <a:lstStyle/>
                    <a:p>
                      <a:pPr marL="0" marR="0">
                        <a:lnSpc>
                          <a:spcPct val="115000"/>
                        </a:lnSpc>
                        <a:spcBef>
                          <a:spcPts val="0"/>
                        </a:spcBef>
                        <a:spcAft>
                          <a:spcPts val="0"/>
                        </a:spcAft>
                      </a:pPr>
                      <a:r>
                        <a:rPr lang="en-US" sz="800" dirty="0">
                          <a:solidFill>
                            <a:schemeClr val="tx1">
                              <a:lumMod val="75000"/>
                              <a:lumOff val="25000"/>
                            </a:schemeClr>
                          </a:solidFill>
                          <a:effectLst/>
                        </a:rPr>
                        <a:t>Syrian Arab Republic</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53214187"/>
                  </a:ext>
                </a:extLst>
              </a:tr>
              <a:tr h="270956">
                <a:tc>
                  <a:txBody>
                    <a:bodyPr/>
                    <a:lstStyle/>
                    <a:p>
                      <a:pPr marL="0" marR="0">
                        <a:lnSpc>
                          <a:spcPct val="115000"/>
                        </a:lnSpc>
                        <a:spcBef>
                          <a:spcPts val="0"/>
                        </a:spcBef>
                        <a:spcAft>
                          <a:spcPts val="0"/>
                        </a:spcAft>
                      </a:pPr>
                      <a:r>
                        <a:rPr lang="en-US" sz="800" dirty="0">
                          <a:solidFill>
                            <a:schemeClr val="tx1">
                              <a:lumMod val="75000"/>
                              <a:lumOff val="25000"/>
                            </a:schemeClr>
                          </a:solidFill>
                          <a:effectLst/>
                        </a:rPr>
                        <a:t>United Arab Emirates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02159329"/>
                  </a:ext>
                </a:extLst>
              </a:tr>
              <a:tr h="270956">
                <a:tc>
                  <a:txBody>
                    <a:bodyPr/>
                    <a:lstStyle/>
                    <a:p>
                      <a:pPr marL="0" marR="0">
                        <a:lnSpc>
                          <a:spcPct val="115000"/>
                        </a:lnSpc>
                        <a:spcBef>
                          <a:spcPts val="0"/>
                        </a:spcBef>
                        <a:spcAft>
                          <a:spcPts val="0"/>
                        </a:spcAft>
                      </a:pPr>
                      <a:r>
                        <a:rPr lang="en-US" sz="800" dirty="0">
                          <a:solidFill>
                            <a:schemeClr val="tx1">
                              <a:lumMod val="75000"/>
                              <a:lumOff val="25000"/>
                            </a:schemeClr>
                          </a:solidFill>
                          <a:effectLst/>
                        </a:rPr>
                        <a:t>West Bank and Gaza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38260478"/>
                  </a:ext>
                </a:extLst>
              </a:tr>
            </a:tbl>
          </a:graphicData>
        </a:graphic>
      </p:graphicFrame>
      <p:sp>
        <p:nvSpPr>
          <p:cNvPr id="6" name="Rectangle 5"/>
          <p:cNvSpPr/>
          <p:nvPr/>
        </p:nvSpPr>
        <p:spPr>
          <a:xfrm>
            <a:off x="195770" y="1786993"/>
            <a:ext cx="5286942" cy="333165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p:cNvSpPr/>
          <p:nvPr/>
        </p:nvSpPr>
        <p:spPr>
          <a:xfrm>
            <a:off x="1998847" y="1664208"/>
            <a:ext cx="2227713" cy="161239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5570764" y="5344098"/>
            <a:ext cx="687299" cy="230832"/>
          </a:xfrm>
          <a:prstGeom prst="rect">
            <a:avLst/>
          </a:prstGeom>
          <a:noFill/>
        </p:spPr>
        <p:txBody>
          <a:bodyPr wrap="square" rtlCol="0">
            <a:spAutoFit/>
          </a:bodyPr>
          <a:lstStyle/>
          <a:p>
            <a:r>
              <a:rPr lang="en-US" sz="900" dirty="0"/>
              <a:t>X : Yes</a:t>
            </a:r>
          </a:p>
        </p:txBody>
      </p:sp>
      <p:sp>
        <p:nvSpPr>
          <p:cNvPr id="11" name="Title 10">
            <a:extLst>
              <a:ext uri="{FF2B5EF4-FFF2-40B4-BE49-F238E27FC236}">
                <a16:creationId xmlns:a16="http://schemas.microsoft.com/office/drawing/2014/main" id="{AD77735F-E55D-BB40-0B9A-3075069B5E9C}"/>
              </a:ext>
            </a:extLst>
          </p:cNvPr>
          <p:cNvSpPr>
            <a:spLocks noGrp="1"/>
          </p:cNvSpPr>
          <p:nvPr>
            <p:ph type="title"/>
          </p:nvPr>
        </p:nvSpPr>
        <p:spPr/>
        <p:txBody>
          <a:bodyPr>
            <a:normAutofit fontScale="90000"/>
          </a:bodyPr>
          <a:lstStyle/>
          <a:p>
            <a:r>
              <a:rPr lang="en-GB" dirty="0"/>
              <a:t>Funding for medications in CKD patients not on dialysis</a:t>
            </a:r>
            <a:endParaRPr lang="en-BE" dirty="0"/>
          </a:p>
        </p:txBody>
      </p:sp>
      <p:sp>
        <p:nvSpPr>
          <p:cNvPr id="2" name="Date Placeholder 3">
            <a:extLst>
              <a:ext uri="{FF2B5EF4-FFF2-40B4-BE49-F238E27FC236}">
                <a16:creationId xmlns:a16="http://schemas.microsoft.com/office/drawing/2014/main" id="{675D793F-2722-BBAE-8D0A-4BD2E33C60F5}"/>
              </a:ext>
            </a:extLst>
          </p:cNvPr>
          <p:cNvSpPr>
            <a:spLocks noGrp="1"/>
          </p:cNvSpPr>
          <p:nvPr>
            <p:ph type="dt" sz="half" idx="2"/>
          </p:nvPr>
        </p:nvSpPr>
        <p:spPr/>
        <p:txBody>
          <a:bodyPr/>
          <a:lstStyle/>
          <a:p>
            <a:r>
              <a:rPr lang="en-GB" dirty="0"/>
              <a:t>July 2023</a:t>
            </a:r>
            <a:endParaRPr lang="en-US" dirty="0"/>
          </a:p>
        </p:txBody>
      </p:sp>
      <p:sp>
        <p:nvSpPr>
          <p:cNvPr id="8" name="Footer Placeholder 4">
            <a:extLst>
              <a:ext uri="{FF2B5EF4-FFF2-40B4-BE49-F238E27FC236}">
                <a16:creationId xmlns:a16="http://schemas.microsoft.com/office/drawing/2014/main" id="{4F45C291-17A0-74C8-DB01-DDEDEE8FC5CC}"/>
              </a:ext>
            </a:extLst>
          </p:cNvPr>
          <p:cNvSpPr>
            <a:spLocks noGrp="1"/>
          </p:cNvSpPr>
          <p:nvPr>
            <p:ph type="ftr" sz="quarter" idx="3"/>
          </p:nvPr>
        </p:nvSpPr>
        <p:spPr/>
        <p:txBody>
          <a:bodyPr/>
          <a:lstStyle/>
          <a:p>
            <a:r>
              <a:rPr lang="en-US"/>
              <a:t>International Society of Nephrology</a:t>
            </a:r>
          </a:p>
        </p:txBody>
      </p:sp>
      <p:sp>
        <p:nvSpPr>
          <p:cNvPr id="10" name="Slide Number Placeholder 5">
            <a:extLst>
              <a:ext uri="{FF2B5EF4-FFF2-40B4-BE49-F238E27FC236}">
                <a16:creationId xmlns:a16="http://schemas.microsoft.com/office/drawing/2014/main" id="{F0AF6CBE-8F13-D535-1CEE-EF50541228E6}"/>
              </a:ext>
            </a:extLst>
          </p:cNvPr>
          <p:cNvSpPr>
            <a:spLocks noGrp="1"/>
          </p:cNvSpPr>
          <p:nvPr>
            <p:ph type="sldNum" sz="quarter" idx="4"/>
          </p:nvPr>
        </p:nvSpPr>
        <p:spPr/>
        <p:txBody>
          <a:bodyPr/>
          <a:lstStyle/>
          <a:p>
            <a:fld id="{4A9CEFBC-9863-BD47-BA2B-008170C231CB}" type="slidenum">
              <a:rPr lang="en-US" smtClean="0"/>
              <a:pPr/>
              <a:t>32</a:t>
            </a:fld>
            <a:endParaRPr lang="en-US" dirty="0"/>
          </a:p>
        </p:txBody>
      </p:sp>
    </p:spTree>
    <p:extLst>
      <p:ext uri="{BB962C8B-B14F-4D97-AF65-F5344CB8AC3E}">
        <p14:creationId xmlns:p14="http://schemas.microsoft.com/office/powerpoint/2010/main" val="1030200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D8A9F9-9274-18DF-8005-947AEA04172F}"/>
              </a:ext>
            </a:extLst>
          </p:cNvPr>
          <p:cNvPicPr>
            <a:picLocks noChangeAspect="1"/>
          </p:cNvPicPr>
          <p:nvPr/>
        </p:nvPicPr>
        <p:blipFill>
          <a:blip r:embed="rId2"/>
          <a:stretch>
            <a:fillRect/>
          </a:stretch>
        </p:blipFill>
        <p:spPr>
          <a:xfrm>
            <a:off x="200849" y="1792072"/>
            <a:ext cx="5281863" cy="3326579"/>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549062201"/>
              </p:ext>
            </p:extLst>
          </p:nvPr>
        </p:nvGraphicFramePr>
        <p:xfrm>
          <a:off x="5632095" y="1561545"/>
          <a:ext cx="6376403" cy="3644949"/>
        </p:xfrm>
        <a:graphic>
          <a:graphicData uri="http://schemas.openxmlformats.org/drawingml/2006/table">
            <a:tbl>
              <a:tblPr firstRow="1" firstCol="1" bandRow="1">
                <a:tableStyleId>{F5AB1C69-6EDB-4FF4-983F-18BD219EF322}</a:tableStyleId>
              </a:tblPr>
              <a:tblGrid>
                <a:gridCol w="1308200">
                  <a:extLst>
                    <a:ext uri="{9D8B030D-6E8A-4147-A177-3AD203B41FA5}">
                      <a16:colId xmlns:a16="http://schemas.microsoft.com/office/drawing/2014/main" val="784000717"/>
                    </a:ext>
                  </a:extLst>
                </a:gridCol>
                <a:gridCol w="724029">
                  <a:extLst>
                    <a:ext uri="{9D8B030D-6E8A-4147-A177-3AD203B41FA5}">
                      <a16:colId xmlns:a16="http://schemas.microsoft.com/office/drawing/2014/main" val="377520624"/>
                    </a:ext>
                  </a:extLst>
                </a:gridCol>
                <a:gridCol w="724029">
                  <a:extLst>
                    <a:ext uri="{9D8B030D-6E8A-4147-A177-3AD203B41FA5}">
                      <a16:colId xmlns:a16="http://schemas.microsoft.com/office/drawing/2014/main" val="93474541"/>
                    </a:ext>
                  </a:extLst>
                </a:gridCol>
                <a:gridCol w="724029">
                  <a:extLst>
                    <a:ext uri="{9D8B030D-6E8A-4147-A177-3AD203B41FA5}">
                      <a16:colId xmlns:a16="http://schemas.microsoft.com/office/drawing/2014/main" val="1525560642"/>
                    </a:ext>
                  </a:extLst>
                </a:gridCol>
                <a:gridCol w="724029">
                  <a:extLst>
                    <a:ext uri="{9D8B030D-6E8A-4147-A177-3AD203B41FA5}">
                      <a16:colId xmlns:a16="http://schemas.microsoft.com/office/drawing/2014/main" val="2089092264"/>
                    </a:ext>
                  </a:extLst>
                </a:gridCol>
                <a:gridCol w="724029">
                  <a:extLst>
                    <a:ext uri="{9D8B030D-6E8A-4147-A177-3AD203B41FA5}">
                      <a16:colId xmlns:a16="http://schemas.microsoft.com/office/drawing/2014/main" val="3400321701"/>
                    </a:ext>
                  </a:extLst>
                </a:gridCol>
                <a:gridCol w="724029">
                  <a:extLst>
                    <a:ext uri="{9D8B030D-6E8A-4147-A177-3AD203B41FA5}">
                      <a16:colId xmlns:a16="http://schemas.microsoft.com/office/drawing/2014/main" val="3759398220"/>
                    </a:ext>
                  </a:extLst>
                </a:gridCol>
                <a:gridCol w="724029">
                  <a:extLst>
                    <a:ext uri="{9D8B030D-6E8A-4147-A177-3AD203B41FA5}">
                      <a16:colId xmlns:a16="http://schemas.microsoft.com/office/drawing/2014/main" val="4240744868"/>
                    </a:ext>
                  </a:extLst>
                </a:gridCol>
              </a:tblGrid>
              <a:tr h="53134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800" dirty="0">
                        <a:effectLst/>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800" dirty="0">
                          <a:effectLst/>
                        </a:rPr>
                        <a:t> Country</a:t>
                      </a:r>
                    </a:p>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free at the point of delivery</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but with some fees at the point of delivery</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Mix of public and private funding systems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Solely private and out-of-pocket</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Solely private through health insurance providers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Multiple systems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Other</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18636542"/>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Iran, Islamic Rep.</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59038615"/>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Iraq</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dirty="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24721954"/>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Jordan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72274891"/>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Kuwait</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dirty="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77508619"/>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Lebanon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27129556"/>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Oman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41141014"/>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Qatar</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87990175"/>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Saudi Arabia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20756599"/>
                  </a:ext>
                </a:extLst>
              </a:tr>
              <a:tr h="270956">
                <a:tc>
                  <a:txBody>
                    <a:bodyPr/>
                    <a:lstStyle/>
                    <a:p>
                      <a:pPr marL="0" marR="0">
                        <a:lnSpc>
                          <a:spcPct val="115000"/>
                        </a:lnSpc>
                        <a:spcBef>
                          <a:spcPts val="0"/>
                        </a:spcBef>
                        <a:spcAft>
                          <a:spcPts val="0"/>
                        </a:spcAft>
                      </a:pPr>
                      <a:r>
                        <a:rPr lang="en-US" sz="800" dirty="0">
                          <a:solidFill>
                            <a:schemeClr val="tx1">
                              <a:lumMod val="75000"/>
                              <a:lumOff val="25000"/>
                            </a:schemeClr>
                          </a:solidFill>
                          <a:effectLst/>
                        </a:rPr>
                        <a:t>Syrian Arab Republic</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53214187"/>
                  </a:ext>
                </a:extLst>
              </a:tr>
              <a:tr h="270956">
                <a:tc>
                  <a:txBody>
                    <a:bodyPr/>
                    <a:lstStyle/>
                    <a:p>
                      <a:pPr marL="0" marR="0">
                        <a:lnSpc>
                          <a:spcPct val="115000"/>
                        </a:lnSpc>
                        <a:spcBef>
                          <a:spcPts val="0"/>
                        </a:spcBef>
                        <a:spcAft>
                          <a:spcPts val="0"/>
                        </a:spcAft>
                      </a:pPr>
                      <a:r>
                        <a:rPr lang="en-US" sz="800" dirty="0">
                          <a:solidFill>
                            <a:schemeClr val="tx1">
                              <a:lumMod val="75000"/>
                              <a:lumOff val="25000"/>
                            </a:schemeClr>
                          </a:solidFill>
                          <a:effectLst/>
                        </a:rPr>
                        <a:t>United Arab Emirates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02159329"/>
                  </a:ext>
                </a:extLst>
              </a:tr>
              <a:tr h="270956">
                <a:tc>
                  <a:txBody>
                    <a:bodyPr/>
                    <a:lstStyle/>
                    <a:p>
                      <a:pPr marL="0" marR="0">
                        <a:lnSpc>
                          <a:spcPct val="115000"/>
                        </a:lnSpc>
                        <a:spcBef>
                          <a:spcPts val="0"/>
                        </a:spcBef>
                        <a:spcAft>
                          <a:spcPts val="0"/>
                        </a:spcAft>
                      </a:pPr>
                      <a:r>
                        <a:rPr lang="en-US" sz="800" dirty="0">
                          <a:solidFill>
                            <a:schemeClr val="tx1">
                              <a:lumMod val="75000"/>
                              <a:lumOff val="25000"/>
                            </a:schemeClr>
                          </a:solidFill>
                          <a:effectLst/>
                        </a:rPr>
                        <a:t>West Bank and Gaza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38260478"/>
                  </a:ext>
                </a:extLst>
              </a:tr>
            </a:tbl>
          </a:graphicData>
        </a:graphic>
      </p:graphicFrame>
      <p:sp>
        <p:nvSpPr>
          <p:cNvPr id="6" name="Rectangle 5"/>
          <p:cNvSpPr/>
          <p:nvPr/>
        </p:nvSpPr>
        <p:spPr>
          <a:xfrm>
            <a:off x="195770" y="1786993"/>
            <a:ext cx="5286942" cy="333165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p:cNvSpPr/>
          <p:nvPr/>
        </p:nvSpPr>
        <p:spPr>
          <a:xfrm>
            <a:off x="2042160" y="1737360"/>
            <a:ext cx="2473960" cy="15138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5565684" y="5344098"/>
            <a:ext cx="627553" cy="230832"/>
          </a:xfrm>
          <a:prstGeom prst="rect">
            <a:avLst/>
          </a:prstGeom>
          <a:noFill/>
        </p:spPr>
        <p:txBody>
          <a:bodyPr wrap="square" rtlCol="0">
            <a:spAutoFit/>
          </a:bodyPr>
          <a:lstStyle/>
          <a:p>
            <a:r>
              <a:rPr lang="en-US" sz="900" dirty="0"/>
              <a:t>X : Yes</a:t>
            </a:r>
          </a:p>
        </p:txBody>
      </p:sp>
      <p:sp>
        <p:nvSpPr>
          <p:cNvPr id="11" name="Title 10">
            <a:extLst>
              <a:ext uri="{FF2B5EF4-FFF2-40B4-BE49-F238E27FC236}">
                <a16:creationId xmlns:a16="http://schemas.microsoft.com/office/drawing/2014/main" id="{53F55475-0FE9-3945-57B3-884B8E05EADC}"/>
              </a:ext>
            </a:extLst>
          </p:cNvPr>
          <p:cNvSpPr>
            <a:spLocks noGrp="1"/>
          </p:cNvSpPr>
          <p:nvPr>
            <p:ph type="title"/>
          </p:nvPr>
        </p:nvSpPr>
        <p:spPr/>
        <p:txBody>
          <a:bodyPr>
            <a:normAutofit fontScale="90000"/>
          </a:bodyPr>
          <a:lstStyle/>
          <a:p>
            <a:r>
              <a:rPr lang="en-GB" dirty="0"/>
              <a:t>Funding for medications in all dialysis patients</a:t>
            </a:r>
            <a:endParaRPr lang="en-BE" dirty="0"/>
          </a:p>
        </p:txBody>
      </p:sp>
      <p:sp>
        <p:nvSpPr>
          <p:cNvPr id="2" name="Date Placeholder 3">
            <a:extLst>
              <a:ext uri="{FF2B5EF4-FFF2-40B4-BE49-F238E27FC236}">
                <a16:creationId xmlns:a16="http://schemas.microsoft.com/office/drawing/2014/main" id="{9FFE4C1A-DC24-CC68-502B-DF1D9E27A2CA}"/>
              </a:ext>
            </a:extLst>
          </p:cNvPr>
          <p:cNvSpPr>
            <a:spLocks noGrp="1"/>
          </p:cNvSpPr>
          <p:nvPr>
            <p:ph type="dt" sz="half" idx="2"/>
          </p:nvPr>
        </p:nvSpPr>
        <p:spPr/>
        <p:txBody>
          <a:bodyPr/>
          <a:lstStyle/>
          <a:p>
            <a:r>
              <a:rPr lang="en-GB" dirty="0"/>
              <a:t>July 2023</a:t>
            </a:r>
            <a:endParaRPr lang="en-US" dirty="0"/>
          </a:p>
        </p:txBody>
      </p:sp>
      <p:sp>
        <p:nvSpPr>
          <p:cNvPr id="8" name="Footer Placeholder 4">
            <a:extLst>
              <a:ext uri="{FF2B5EF4-FFF2-40B4-BE49-F238E27FC236}">
                <a16:creationId xmlns:a16="http://schemas.microsoft.com/office/drawing/2014/main" id="{A2D72863-F737-8B96-A6CA-5EB3509D0482}"/>
              </a:ext>
            </a:extLst>
          </p:cNvPr>
          <p:cNvSpPr>
            <a:spLocks noGrp="1"/>
          </p:cNvSpPr>
          <p:nvPr>
            <p:ph type="ftr" sz="quarter" idx="3"/>
          </p:nvPr>
        </p:nvSpPr>
        <p:spPr/>
        <p:txBody>
          <a:bodyPr/>
          <a:lstStyle/>
          <a:p>
            <a:r>
              <a:rPr lang="en-US"/>
              <a:t>International Society of Nephrology</a:t>
            </a:r>
          </a:p>
        </p:txBody>
      </p:sp>
      <p:sp>
        <p:nvSpPr>
          <p:cNvPr id="10" name="Slide Number Placeholder 5">
            <a:extLst>
              <a:ext uri="{FF2B5EF4-FFF2-40B4-BE49-F238E27FC236}">
                <a16:creationId xmlns:a16="http://schemas.microsoft.com/office/drawing/2014/main" id="{715C4746-9D9D-5818-2B53-9040172A5D30}"/>
              </a:ext>
            </a:extLst>
          </p:cNvPr>
          <p:cNvSpPr>
            <a:spLocks noGrp="1"/>
          </p:cNvSpPr>
          <p:nvPr>
            <p:ph type="sldNum" sz="quarter" idx="4"/>
          </p:nvPr>
        </p:nvSpPr>
        <p:spPr/>
        <p:txBody>
          <a:bodyPr/>
          <a:lstStyle/>
          <a:p>
            <a:fld id="{4A9CEFBC-9863-BD47-BA2B-008170C231CB}" type="slidenum">
              <a:rPr lang="en-US" smtClean="0"/>
              <a:pPr/>
              <a:t>33</a:t>
            </a:fld>
            <a:endParaRPr lang="en-US" dirty="0"/>
          </a:p>
        </p:txBody>
      </p:sp>
    </p:spTree>
    <p:extLst>
      <p:ext uri="{BB962C8B-B14F-4D97-AF65-F5344CB8AC3E}">
        <p14:creationId xmlns:p14="http://schemas.microsoft.com/office/powerpoint/2010/main" val="3120746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3467EB-AF65-E384-D8A3-1F6B565DC2E3}"/>
              </a:ext>
            </a:extLst>
          </p:cNvPr>
          <p:cNvPicPr>
            <a:picLocks noChangeAspect="1"/>
          </p:cNvPicPr>
          <p:nvPr/>
        </p:nvPicPr>
        <p:blipFill>
          <a:blip r:embed="rId2"/>
          <a:stretch>
            <a:fillRect/>
          </a:stretch>
        </p:blipFill>
        <p:spPr>
          <a:xfrm>
            <a:off x="203821" y="1797152"/>
            <a:ext cx="5278891" cy="33215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543519430"/>
              </p:ext>
            </p:extLst>
          </p:nvPr>
        </p:nvGraphicFramePr>
        <p:xfrm>
          <a:off x="5621935" y="1537723"/>
          <a:ext cx="6376403" cy="3644949"/>
        </p:xfrm>
        <a:graphic>
          <a:graphicData uri="http://schemas.openxmlformats.org/drawingml/2006/table">
            <a:tbl>
              <a:tblPr firstRow="1" firstCol="1" bandRow="1">
                <a:tableStyleId>{F5AB1C69-6EDB-4FF4-983F-18BD219EF322}</a:tableStyleId>
              </a:tblPr>
              <a:tblGrid>
                <a:gridCol w="1308200">
                  <a:extLst>
                    <a:ext uri="{9D8B030D-6E8A-4147-A177-3AD203B41FA5}">
                      <a16:colId xmlns:a16="http://schemas.microsoft.com/office/drawing/2014/main" val="784000717"/>
                    </a:ext>
                  </a:extLst>
                </a:gridCol>
                <a:gridCol w="724029">
                  <a:extLst>
                    <a:ext uri="{9D8B030D-6E8A-4147-A177-3AD203B41FA5}">
                      <a16:colId xmlns:a16="http://schemas.microsoft.com/office/drawing/2014/main" val="377520624"/>
                    </a:ext>
                  </a:extLst>
                </a:gridCol>
                <a:gridCol w="724029">
                  <a:extLst>
                    <a:ext uri="{9D8B030D-6E8A-4147-A177-3AD203B41FA5}">
                      <a16:colId xmlns:a16="http://schemas.microsoft.com/office/drawing/2014/main" val="93474541"/>
                    </a:ext>
                  </a:extLst>
                </a:gridCol>
                <a:gridCol w="724029">
                  <a:extLst>
                    <a:ext uri="{9D8B030D-6E8A-4147-A177-3AD203B41FA5}">
                      <a16:colId xmlns:a16="http://schemas.microsoft.com/office/drawing/2014/main" val="1525560642"/>
                    </a:ext>
                  </a:extLst>
                </a:gridCol>
                <a:gridCol w="724029">
                  <a:extLst>
                    <a:ext uri="{9D8B030D-6E8A-4147-A177-3AD203B41FA5}">
                      <a16:colId xmlns:a16="http://schemas.microsoft.com/office/drawing/2014/main" val="2089092264"/>
                    </a:ext>
                  </a:extLst>
                </a:gridCol>
                <a:gridCol w="724029">
                  <a:extLst>
                    <a:ext uri="{9D8B030D-6E8A-4147-A177-3AD203B41FA5}">
                      <a16:colId xmlns:a16="http://schemas.microsoft.com/office/drawing/2014/main" val="3400321701"/>
                    </a:ext>
                  </a:extLst>
                </a:gridCol>
                <a:gridCol w="724029">
                  <a:extLst>
                    <a:ext uri="{9D8B030D-6E8A-4147-A177-3AD203B41FA5}">
                      <a16:colId xmlns:a16="http://schemas.microsoft.com/office/drawing/2014/main" val="3759398220"/>
                    </a:ext>
                  </a:extLst>
                </a:gridCol>
                <a:gridCol w="724029">
                  <a:extLst>
                    <a:ext uri="{9D8B030D-6E8A-4147-A177-3AD203B41FA5}">
                      <a16:colId xmlns:a16="http://schemas.microsoft.com/office/drawing/2014/main" val="4240744868"/>
                    </a:ext>
                  </a:extLst>
                </a:gridCol>
              </a:tblGrid>
              <a:tr h="53134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en-US" sz="800" dirty="0">
                        <a:effectLst/>
                      </a:endParaRPr>
                    </a:p>
                    <a:p>
                      <a:pPr marL="0" marR="0" lvl="0" indent="0" algn="ctr" defTabSz="914400" rtl="0" eaLnBrk="1" fontAlgn="auto" latinLnBrk="0" hangingPunct="1">
                        <a:lnSpc>
                          <a:spcPct val="115000"/>
                        </a:lnSpc>
                        <a:spcBef>
                          <a:spcPts val="0"/>
                        </a:spcBef>
                        <a:spcAft>
                          <a:spcPts val="0"/>
                        </a:spcAft>
                        <a:buClrTx/>
                        <a:buSzTx/>
                        <a:buFontTx/>
                        <a:buNone/>
                        <a:tabLst/>
                        <a:defRPr/>
                      </a:pPr>
                      <a:r>
                        <a:rPr lang="en-US" sz="800" dirty="0">
                          <a:effectLst/>
                        </a:rPr>
                        <a:t> Country</a:t>
                      </a:r>
                    </a:p>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free at the point of delivery</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Publicly funded by </a:t>
                      </a:r>
                      <a:r>
                        <a:rPr lang="en-US" sz="800" dirty="0" err="1">
                          <a:solidFill>
                            <a:schemeClr val="tx1">
                              <a:lumMod val="75000"/>
                              <a:lumOff val="25000"/>
                            </a:schemeClr>
                          </a:solidFill>
                          <a:effectLst/>
                        </a:rPr>
                        <a:t>govt</a:t>
                      </a:r>
                      <a:r>
                        <a:rPr lang="en-US" sz="800" dirty="0">
                          <a:solidFill>
                            <a:schemeClr val="tx1">
                              <a:lumMod val="75000"/>
                              <a:lumOff val="25000"/>
                            </a:schemeClr>
                          </a:solidFill>
                          <a:effectLst/>
                        </a:rPr>
                        <a:t> but with some fees at the point of delivery</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Mix of public and private funding systems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Solely private and out-of-pocket</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Solely private through health insurance providers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Multiple systems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solidFill>
                            <a:schemeClr val="tx1">
                              <a:lumMod val="75000"/>
                              <a:lumOff val="25000"/>
                            </a:schemeClr>
                          </a:solidFill>
                          <a:effectLst/>
                        </a:rPr>
                        <a:t>Other</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18636542"/>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Iran, Islamic Rep.</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59038615"/>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Iraq</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24721954"/>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Jordan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72274891"/>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Kuwait</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dirty="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77508619"/>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Lebanon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800" dirty="0">
                          <a:effectLst/>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27129556"/>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Oman</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41141014"/>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Qatar</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87990175"/>
                  </a:ext>
                </a:extLst>
              </a:tr>
              <a:tr h="249878">
                <a:tc>
                  <a:txBody>
                    <a:bodyPr/>
                    <a:lstStyle/>
                    <a:p>
                      <a:pPr marL="0" marR="0">
                        <a:lnSpc>
                          <a:spcPct val="115000"/>
                        </a:lnSpc>
                        <a:spcBef>
                          <a:spcPts val="0"/>
                        </a:spcBef>
                        <a:spcAft>
                          <a:spcPts val="0"/>
                        </a:spcAft>
                      </a:pPr>
                      <a:r>
                        <a:rPr lang="en-US" sz="800" dirty="0">
                          <a:solidFill>
                            <a:schemeClr val="tx1">
                              <a:lumMod val="75000"/>
                              <a:lumOff val="25000"/>
                            </a:schemeClr>
                          </a:solidFill>
                          <a:effectLst/>
                        </a:rPr>
                        <a:t>Saudi Arabia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20756599"/>
                  </a:ext>
                </a:extLst>
              </a:tr>
              <a:tr h="270956">
                <a:tc>
                  <a:txBody>
                    <a:bodyPr/>
                    <a:lstStyle/>
                    <a:p>
                      <a:pPr marL="0" marR="0">
                        <a:lnSpc>
                          <a:spcPct val="115000"/>
                        </a:lnSpc>
                        <a:spcBef>
                          <a:spcPts val="0"/>
                        </a:spcBef>
                        <a:spcAft>
                          <a:spcPts val="0"/>
                        </a:spcAft>
                      </a:pPr>
                      <a:r>
                        <a:rPr lang="en-US" sz="800" dirty="0">
                          <a:solidFill>
                            <a:schemeClr val="tx1">
                              <a:lumMod val="75000"/>
                              <a:lumOff val="25000"/>
                            </a:schemeClr>
                          </a:solidFill>
                          <a:effectLst/>
                        </a:rPr>
                        <a:t>Syrian Arab Republic</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53214187"/>
                  </a:ext>
                </a:extLst>
              </a:tr>
              <a:tr h="270956">
                <a:tc>
                  <a:txBody>
                    <a:bodyPr/>
                    <a:lstStyle/>
                    <a:p>
                      <a:pPr marL="0" marR="0">
                        <a:lnSpc>
                          <a:spcPct val="115000"/>
                        </a:lnSpc>
                        <a:spcBef>
                          <a:spcPts val="0"/>
                        </a:spcBef>
                        <a:spcAft>
                          <a:spcPts val="0"/>
                        </a:spcAft>
                      </a:pPr>
                      <a:r>
                        <a:rPr lang="en-US" sz="800" dirty="0">
                          <a:solidFill>
                            <a:schemeClr val="tx1">
                              <a:lumMod val="75000"/>
                              <a:lumOff val="25000"/>
                            </a:schemeClr>
                          </a:solidFill>
                          <a:effectLst/>
                        </a:rPr>
                        <a:t>United Arab Emirates</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02159329"/>
                  </a:ext>
                </a:extLst>
              </a:tr>
              <a:tr h="270956">
                <a:tc>
                  <a:txBody>
                    <a:bodyPr/>
                    <a:lstStyle/>
                    <a:p>
                      <a:pPr marL="0" marR="0">
                        <a:lnSpc>
                          <a:spcPct val="115000"/>
                        </a:lnSpc>
                        <a:spcBef>
                          <a:spcPts val="0"/>
                        </a:spcBef>
                        <a:spcAft>
                          <a:spcPts val="0"/>
                        </a:spcAft>
                      </a:pPr>
                      <a:r>
                        <a:rPr lang="en-US" sz="800" dirty="0">
                          <a:solidFill>
                            <a:schemeClr val="tx1">
                              <a:lumMod val="75000"/>
                              <a:lumOff val="25000"/>
                            </a:schemeClr>
                          </a:solidFill>
                          <a:effectLst/>
                        </a:rPr>
                        <a:t>West Bank and Gaza</a:t>
                      </a:r>
                      <a:endParaRPr lang="en-US" sz="8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800" b="0" u="none" strike="noStrike" kern="1200" cap="none" spc="0" normalizeH="0" baseline="0" noProof="0" dirty="0">
                          <a:ln>
                            <a:noFill/>
                          </a:ln>
                          <a:solidFill>
                            <a:prstClr val="black"/>
                          </a:solidFill>
                          <a:effectLst/>
                          <a:uLnTx/>
                          <a:uFillTx/>
                        </a:rPr>
                        <a:t>X</a:t>
                      </a: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800" dirty="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38260478"/>
                  </a:ext>
                </a:extLst>
              </a:tr>
            </a:tbl>
          </a:graphicData>
        </a:graphic>
      </p:graphicFrame>
      <p:sp>
        <p:nvSpPr>
          <p:cNvPr id="6" name="Rectangle 5"/>
          <p:cNvSpPr/>
          <p:nvPr/>
        </p:nvSpPr>
        <p:spPr>
          <a:xfrm>
            <a:off x="195770" y="1786993"/>
            <a:ext cx="5286942" cy="333165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Oval 4"/>
          <p:cNvSpPr/>
          <p:nvPr/>
        </p:nvSpPr>
        <p:spPr>
          <a:xfrm>
            <a:off x="1998847" y="1711960"/>
            <a:ext cx="3177673" cy="16408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5570764" y="5320276"/>
            <a:ext cx="687299" cy="230832"/>
          </a:xfrm>
          <a:prstGeom prst="rect">
            <a:avLst/>
          </a:prstGeom>
          <a:noFill/>
        </p:spPr>
        <p:txBody>
          <a:bodyPr wrap="square" rtlCol="0">
            <a:spAutoFit/>
          </a:bodyPr>
          <a:lstStyle/>
          <a:p>
            <a:r>
              <a:rPr lang="en-US" sz="900" dirty="0"/>
              <a:t>X : Yes</a:t>
            </a:r>
          </a:p>
        </p:txBody>
      </p:sp>
      <p:sp>
        <p:nvSpPr>
          <p:cNvPr id="11" name="Title 10">
            <a:extLst>
              <a:ext uri="{FF2B5EF4-FFF2-40B4-BE49-F238E27FC236}">
                <a16:creationId xmlns:a16="http://schemas.microsoft.com/office/drawing/2014/main" id="{F4C6BEA3-0969-1817-799E-A2EEDCCC1A34}"/>
              </a:ext>
            </a:extLst>
          </p:cNvPr>
          <p:cNvSpPr>
            <a:spLocks noGrp="1"/>
          </p:cNvSpPr>
          <p:nvPr>
            <p:ph type="title"/>
          </p:nvPr>
        </p:nvSpPr>
        <p:spPr/>
        <p:txBody>
          <a:bodyPr>
            <a:normAutofit fontScale="90000"/>
          </a:bodyPr>
          <a:lstStyle/>
          <a:p>
            <a:r>
              <a:rPr lang="en-GB" dirty="0"/>
              <a:t>Funding for medications in all transplant patients</a:t>
            </a:r>
            <a:endParaRPr lang="en-BE" dirty="0"/>
          </a:p>
        </p:txBody>
      </p:sp>
      <p:sp>
        <p:nvSpPr>
          <p:cNvPr id="2" name="Date Placeholder 3">
            <a:extLst>
              <a:ext uri="{FF2B5EF4-FFF2-40B4-BE49-F238E27FC236}">
                <a16:creationId xmlns:a16="http://schemas.microsoft.com/office/drawing/2014/main" id="{4592B14D-BC3D-1099-4A0E-386950B8FC79}"/>
              </a:ext>
            </a:extLst>
          </p:cNvPr>
          <p:cNvSpPr>
            <a:spLocks noGrp="1"/>
          </p:cNvSpPr>
          <p:nvPr>
            <p:ph type="dt" sz="half" idx="2"/>
          </p:nvPr>
        </p:nvSpPr>
        <p:spPr/>
        <p:txBody>
          <a:bodyPr/>
          <a:lstStyle/>
          <a:p>
            <a:r>
              <a:rPr lang="en-GB" dirty="0"/>
              <a:t>July 2023</a:t>
            </a:r>
            <a:endParaRPr lang="en-US" dirty="0"/>
          </a:p>
        </p:txBody>
      </p:sp>
      <p:sp>
        <p:nvSpPr>
          <p:cNvPr id="8" name="Footer Placeholder 4">
            <a:extLst>
              <a:ext uri="{FF2B5EF4-FFF2-40B4-BE49-F238E27FC236}">
                <a16:creationId xmlns:a16="http://schemas.microsoft.com/office/drawing/2014/main" id="{0F299A5A-90E1-33B1-74AE-62DE7268B44E}"/>
              </a:ext>
            </a:extLst>
          </p:cNvPr>
          <p:cNvSpPr>
            <a:spLocks noGrp="1"/>
          </p:cNvSpPr>
          <p:nvPr>
            <p:ph type="ftr" sz="quarter" idx="3"/>
          </p:nvPr>
        </p:nvSpPr>
        <p:spPr/>
        <p:txBody>
          <a:bodyPr/>
          <a:lstStyle/>
          <a:p>
            <a:r>
              <a:rPr lang="en-US"/>
              <a:t>International Society of Nephrology</a:t>
            </a:r>
          </a:p>
        </p:txBody>
      </p:sp>
      <p:sp>
        <p:nvSpPr>
          <p:cNvPr id="10" name="Slide Number Placeholder 5">
            <a:extLst>
              <a:ext uri="{FF2B5EF4-FFF2-40B4-BE49-F238E27FC236}">
                <a16:creationId xmlns:a16="http://schemas.microsoft.com/office/drawing/2014/main" id="{6686C2A4-A6C1-8F99-A92F-0CBC773742BE}"/>
              </a:ext>
            </a:extLst>
          </p:cNvPr>
          <p:cNvSpPr>
            <a:spLocks noGrp="1"/>
          </p:cNvSpPr>
          <p:nvPr>
            <p:ph type="sldNum" sz="quarter" idx="4"/>
          </p:nvPr>
        </p:nvSpPr>
        <p:spPr/>
        <p:txBody>
          <a:bodyPr/>
          <a:lstStyle/>
          <a:p>
            <a:fld id="{4A9CEFBC-9863-BD47-BA2B-008170C231CB}" type="slidenum">
              <a:rPr lang="en-US" smtClean="0"/>
              <a:pPr/>
              <a:t>34</a:t>
            </a:fld>
            <a:endParaRPr lang="en-US" dirty="0"/>
          </a:p>
        </p:txBody>
      </p:sp>
    </p:spTree>
    <p:extLst>
      <p:ext uri="{BB962C8B-B14F-4D97-AF65-F5344CB8AC3E}">
        <p14:creationId xmlns:p14="http://schemas.microsoft.com/office/powerpoint/2010/main" val="1375120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31905044"/>
              </p:ext>
            </p:extLst>
          </p:nvPr>
        </p:nvGraphicFramePr>
        <p:xfrm>
          <a:off x="2915919" y="1405317"/>
          <a:ext cx="6360161" cy="3286741"/>
        </p:xfrm>
        <a:graphic>
          <a:graphicData uri="http://schemas.openxmlformats.org/drawingml/2006/table">
            <a:tbl>
              <a:tblPr firstRow="1" firstCol="1" bandRow="1">
                <a:tableStyleId>{F5AB1C69-6EDB-4FF4-983F-18BD219EF322}</a:tableStyleId>
              </a:tblPr>
              <a:tblGrid>
                <a:gridCol w="1343256">
                  <a:extLst>
                    <a:ext uri="{9D8B030D-6E8A-4147-A177-3AD203B41FA5}">
                      <a16:colId xmlns:a16="http://schemas.microsoft.com/office/drawing/2014/main" val="821291059"/>
                    </a:ext>
                  </a:extLst>
                </a:gridCol>
                <a:gridCol w="1003381">
                  <a:extLst>
                    <a:ext uri="{9D8B030D-6E8A-4147-A177-3AD203B41FA5}">
                      <a16:colId xmlns:a16="http://schemas.microsoft.com/office/drawing/2014/main" val="1171063236"/>
                    </a:ext>
                  </a:extLst>
                </a:gridCol>
                <a:gridCol w="1003381">
                  <a:extLst>
                    <a:ext uri="{9D8B030D-6E8A-4147-A177-3AD203B41FA5}">
                      <a16:colId xmlns:a16="http://schemas.microsoft.com/office/drawing/2014/main" val="1428773181"/>
                    </a:ext>
                  </a:extLst>
                </a:gridCol>
                <a:gridCol w="1003381">
                  <a:extLst>
                    <a:ext uri="{9D8B030D-6E8A-4147-A177-3AD203B41FA5}">
                      <a16:colId xmlns:a16="http://schemas.microsoft.com/office/drawing/2014/main" val="3757219285"/>
                    </a:ext>
                  </a:extLst>
                </a:gridCol>
                <a:gridCol w="1003381">
                  <a:extLst>
                    <a:ext uri="{9D8B030D-6E8A-4147-A177-3AD203B41FA5}">
                      <a16:colId xmlns:a16="http://schemas.microsoft.com/office/drawing/2014/main" val="3266298244"/>
                    </a:ext>
                  </a:extLst>
                </a:gridCol>
                <a:gridCol w="1003381">
                  <a:extLst>
                    <a:ext uri="{9D8B030D-6E8A-4147-A177-3AD203B41FA5}">
                      <a16:colId xmlns:a16="http://schemas.microsoft.com/office/drawing/2014/main" val="2625398341"/>
                    </a:ext>
                  </a:extLst>
                </a:gridCol>
              </a:tblGrid>
              <a:tr h="234411">
                <a:tc rowSpan="2">
                  <a:txBody>
                    <a:bodyPr/>
                    <a:lstStyle/>
                    <a:p>
                      <a:pPr marL="0" marR="0" algn="ctr">
                        <a:lnSpc>
                          <a:spcPct val="115000"/>
                        </a:lnSpc>
                        <a:spcBef>
                          <a:spcPts val="0"/>
                        </a:spcBef>
                        <a:spcAft>
                          <a:spcPts val="0"/>
                        </a:spcAft>
                      </a:pPr>
                      <a:r>
                        <a:rPr lang="en-US" sz="900" dirty="0">
                          <a:solidFill>
                            <a:schemeClr val="bg1"/>
                          </a:solidFill>
                          <a:effectLst/>
                        </a:rPr>
                        <a:t>Country</a:t>
                      </a:r>
                      <a:endParaRPr lang="en-US" sz="900" dirty="0">
                        <a:solidFill>
                          <a:schemeClr val="bg1"/>
                        </a:solidFill>
                        <a:effectLst/>
                        <a:latin typeface="+mn-lt"/>
                        <a:ea typeface="Calibri" panose="020F0502020204030204" pitchFamily="34" charset="0"/>
                        <a:cs typeface="Arial" panose="020B0604020202020204" pitchFamily="34" charset="0"/>
                      </a:endParaRPr>
                    </a:p>
                  </a:txBody>
                  <a:tcPr marL="68580" marR="68580" marT="0" marB="0" anchor="ctr"/>
                </a:tc>
                <a:tc gridSpan="5">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Official Registry</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852071461"/>
                  </a:ext>
                </a:extLst>
              </a:tr>
              <a:tr h="222789">
                <a:tc vMerge="1">
                  <a:txBody>
                    <a:bodyPr/>
                    <a:lstStyle/>
                    <a:p>
                      <a:endParaRPr lang="en-US"/>
                    </a:p>
                  </a:txBody>
                  <a:tcP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CKD</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Dialysis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Transplant</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AKI</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Conservative care</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210142653"/>
                  </a:ext>
                </a:extLst>
              </a:tr>
              <a:tr h="257231">
                <a:tc>
                  <a:txBody>
                    <a:bodyPr/>
                    <a:lstStyle/>
                    <a:p>
                      <a:pPr marL="0" marR="0">
                        <a:lnSpc>
                          <a:spcPct val="115000"/>
                        </a:lnSpc>
                        <a:spcBef>
                          <a:spcPts val="0"/>
                        </a:spcBef>
                        <a:spcAft>
                          <a:spcPts val="0"/>
                        </a:spcAft>
                      </a:pPr>
                      <a:r>
                        <a:rPr lang="en-US" sz="900" dirty="0">
                          <a:solidFill>
                            <a:schemeClr val="tx1">
                              <a:lumMod val="75000"/>
                              <a:lumOff val="25000"/>
                            </a:schemeClr>
                          </a:solidFill>
                          <a:effectLst/>
                        </a:rPr>
                        <a:t>Iran, Islamic Rep.</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57436868"/>
                  </a:ext>
                </a:extLst>
              </a:tr>
              <a:tr h="257231">
                <a:tc>
                  <a:txBody>
                    <a:bodyPr/>
                    <a:lstStyle/>
                    <a:p>
                      <a:pPr marL="0" marR="0">
                        <a:lnSpc>
                          <a:spcPct val="115000"/>
                        </a:lnSpc>
                        <a:spcBef>
                          <a:spcPts val="0"/>
                        </a:spcBef>
                        <a:spcAft>
                          <a:spcPts val="0"/>
                        </a:spcAft>
                      </a:pPr>
                      <a:r>
                        <a:rPr lang="en-US" sz="900" dirty="0">
                          <a:solidFill>
                            <a:schemeClr val="tx1">
                              <a:lumMod val="75000"/>
                              <a:lumOff val="25000"/>
                            </a:schemeClr>
                          </a:solidFill>
                          <a:effectLst/>
                        </a:rPr>
                        <a:t>Iraq</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93074779"/>
                  </a:ext>
                </a:extLst>
              </a:tr>
              <a:tr h="257231">
                <a:tc>
                  <a:txBody>
                    <a:bodyPr/>
                    <a:lstStyle/>
                    <a:p>
                      <a:pPr marL="0" marR="0">
                        <a:lnSpc>
                          <a:spcPct val="115000"/>
                        </a:lnSpc>
                        <a:spcBef>
                          <a:spcPts val="0"/>
                        </a:spcBef>
                        <a:spcAft>
                          <a:spcPts val="0"/>
                        </a:spcAft>
                      </a:pPr>
                      <a:r>
                        <a:rPr lang="en-US" sz="900" dirty="0">
                          <a:solidFill>
                            <a:schemeClr val="tx1">
                              <a:lumMod val="75000"/>
                              <a:lumOff val="25000"/>
                            </a:schemeClr>
                          </a:solidFill>
                          <a:effectLst/>
                        </a:rPr>
                        <a:t>Jordan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15763412"/>
                  </a:ext>
                </a:extLst>
              </a:tr>
              <a:tr h="257231">
                <a:tc>
                  <a:txBody>
                    <a:bodyPr/>
                    <a:lstStyle/>
                    <a:p>
                      <a:pPr marL="0" marR="0">
                        <a:lnSpc>
                          <a:spcPct val="115000"/>
                        </a:lnSpc>
                        <a:spcBef>
                          <a:spcPts val="0"/>
                        </a:spcBef>
                        <a:spcAft>
                          <a:spcPts val="0"/>
                        </a:spcAft>
                      </a:pPr>
                      <a:r>
                        <a:rPr lang="en-US" sz="900" dirty="0">
                          <a:solidFill>
                            <a:schemeClr val="tx1">
                              <a:lumMod val="75000"/>
                              <a:lumOff val="25000"/>
                            </a:schemeClr>
                          </a:solidFill>
                          <a:effectLst/>
                        </a:rPr>
                        <a:t>Kuwait</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23069339"/>
                  </a:ext>
                </a:extLst>
              </a:tr>
              <a:tr h="257231">
                <a:tc>
                  <a:txBody>
                    <a:bodyPr/>
                    <a:lstStyle/>
                    <a:p>
                      <a:pPr marL="0" marR="0">
                        <a:lnSpc>
                          <a:spcPct val="115000"/>
                        </a:lnSpc>
                        <a:spcBef>
                          <a:spcPts val="0"/>
                        </a:spcBef>
                        <a:spcAft>
                          <a:spcPts val="0"/>
                        </a:spcAft>
                      </a:pPr>
                      <a:r>
                        <a:rPr lang="en-US" sz="900" dirty="0">
                          <a:solidFill>
                            <a:schemeClr val="tx1">
                              <a:lumMod val="75000"/>
                              <a:lumOff val="25000"/>
                            </a:schemeClr>
                          </a:solidFill>
                          <a:effectLst/>
                        </a:rPr>
                        <a:t>Lebanon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98016519"/>
                  </a:ext>
                </a:extLst>
              </a:tr>
              <a:tr h="257231">
                <a:tc>
                  <a:txBody>
                    <a:bodyPr/>
                    <a:lstStyle/>
                    <a:p>
                      <a:pPr marL="0" marR="0">
                        <a:lnSpc>
                          <a:spcPct val="115000"/>
                        </a:lnSpc>
                        <a:spcBef>
                          <a:spcPts val="0"/>
                        </a:spcBef>
                        <a:spcAft>
                          <a:spcPts val="0"/>
                        </a:spcAft>
                      </a:pPr>
                      <a:r>
                        <a:rPr lang="en-US" sz="900" dirty="0">
                          <a:solidFill>
                            <a:schemeClr val="tx1">
                              <a:lumMod val="75000"/>
                              <a:lumOff val="25000"/>
                            </a:schemeClr>
                          </a:solidFill>
                          <a:effectLst/>
                        </a:rPr>
                        <a:t>Oman</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dirty="0">
                          <a:solidFill>
                            <a:schemeClr val="tx1">
                              <a:lumMod val="75000"/>
                              <a:lumOff val="25000"/>
                            </a:schemeClr>
                          </a:solidFill>
                          <a:effectLst/>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900">
                          <a:solidFill>
                            <a:schemeClr val="tx1">
                              <a:lumMod val="75000"/>
                              <a:lumOff val="25000"/>
                            </a:schemeClr>
                          </a:solidFill>
                          <a:effectLst/>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5653093"/>
                  </a:ext>
                </a:extLst>
              </a:tr>
              <a:tr h="257231">
                <a:tc>
                  <a:txBody>
                    <a:bodyPr/>
                    <a:lstStyle/>
                    <a:p>
                      <a:pPr marL="0" marR="0">
                        <a:lnSpc>
                          <a:spcPct val="115000"/>
                        </a:lnSpc>
                        <a:spcBef>
                          <a:spcPts val="0"/>
                        </a:spcBef>
                        <a:spcAft>
                          <a:spcPts val="0"/>
                        </a:spcAft>
                      </a:pPr>
                      <a:r>
                        <a:rPr lang="en-US" sz="900" dirty="0">
                          <a:solidFill>
                            <a:schemeClr val="tx1">
                              <a:lumMod val="75000"/>
                              <a:lumOff val="25000"/>
                            </a:schemeClr>
                          </a:solidFill>
                          <a:effectLst/>
                        </a:rPr>
                        <a:t>Qatar</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32889569"/>
                  </a:ext>
                </a:extLst>
              </a:tr>
              <a:tr h="257231">
                <a:tc>
                  <a:txBody>
                    <a:bodyPr/>
                    <a:lstStyle/>
                    <a:p>
                      <a:pPr marL="0" marR="0">
                        <a:lnSpc>
                          <a:spcPct val="115000"/>
                        </a:lnSpc>
                        <a:spcBef>
                          <a:spcPts val="0"/>
                        </a:spcBef>
                        <a:spcAft>
                          <a:spcPts val="0"/>
                        </a:spcAft>
                      </a:pPr>
                      <a:r>
                        <a:rPr lang="en-US" sz="900" dirty="0">
                          <a:solidFill>
                            <a:schemeClr val="tx1">
                              <a:lumMod val="75000"/>
                              <a:lumOff val="25000"/>
                            </a:schemeClr>
                          </a:solidFill>
                          <a:effectLst/>
                        </a:rPr>
                        <a:t>Saudi Arabia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kumimoji="0" lang="en-US" sz="900" b="0" u="none" strike="noStrike" kern="1200" cap="none" spc="0" normalizeH="0" baseline="0" noProof="0" dirty="0">
                          <a:ln>
                            <a:noFill/>
                          </a:ln>
                          <a:solidFill>
                            <a:prstClr val="black">
                              <a:lumMod val="75000"/>
                              <a:lumOff val="25000"/>
                            </a:prstClr>
                          </a:solidFill>
                          <a:effectLst/>
                          <a:uLnTx/>
                          <a:uFillTx/>
                        </a:rPr>
                        <a:t>X</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79400339"/>
                  </a:ext>
                </a:extLst>
              </a:tr>
              <a:tr h="257231">
                <a:tc>
                  <a:txBody>
                    <a:bodyPr/>
                    <a:lstStyle/>
                    <a:p>
                      <a:pPr marL="0" marR="0">
                        <a:lnSpc>
                          <a:spcPct val="115000"/>
                        </a:lnSpc>
                        <a:spcBef>
                          <a:spcPts val="0"/>
                        </a:spcBef>
                        <a:spcAft>
                          <a:spcPts val="0"/>
                        </a:spcAft>
                      </a:pPr>
                      <a:r>
                        <a:rPr lang="en-US" sz="900" dirty="0">
                          <a:solidFill>
                            <a:schemeClr val="tx1">
                              <a:lumMod val="75000"/>
                              <a:lumOff val="25000"/>
                            </a:schemeClr>
                          </a:solidFill>
                          <a:effectLst/>
                        </a:rPr>
                        <a:t>Syrian Arab Republic</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04116163"/>
                  </a:ext>
                </a:extLst>
              </a:tr>
              <a:tr h="257231">
                <a:tc>
                  <a:txBody>
                    <a:bodyPr/>
                    <a:lstStyle/>
                    <a:p>
                      <a:pPr marL="0" marR="0">
                        <a:lnSpc>
                          <a:spcPct val="115000"/>
                        </a:lnSpc>
                        <a:spcBef>
                          <a:spcPts val="0"/>
                        </a:spcBef>
                        <a:spcAft>
                          <a:spcPts val="0"/>
                        </a:spcAft>
                      </a:pPr>
                      <a:r>
                        <a:rPr lang="en-US" sz="900" dirty="0">
                          <a:solidFill>
                            <a:schemeClr val="tx1">
                              <a:lumMod val="75000"/>
                              <a:lumOff val="25000"/>
                            </a:schemeClr>
                          </a:solidFill>
                          <a:effectLst/>
                        </a:rPr>
                        <a:t>United Arab Emirates</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80707227"/>
                  </a:ext>
                </a:extLst>
              </a:tr>
              <a:tr h="257231">
                <a:tc>
                  <a:txBody>
                    <a:bodyPr/>
                    <a:lstStyle/>
                    <a:p>
                      <a:pPr marL="0" marR="0">
                        <a:lnSpc>
                          <a:spcPct val="115000"/>
                        </a:lnSpc>
                        <a:spcBef>
                          <a:spcPts val="0"/>
                        </a:spcBef>
                        <a:spcAft>
                          <a:spcPts val="0"/>
                        </a:spcAft>
                      </a:pPr>
                      <a:r>
                        <a:rPr lang="en-US" sz="900" dirty="0">
                          <a:solidFill>
                            <a:schemeClr val="tx1">
                              <a:lumMod val="75000"/>
                              <a:lumOff val="25000"/>
                            </a:schemeClr>
                          </a:solidFill>
                          <a:effectLst/>
                        </a:rPr>
                        <a:t>West Bank and Gaza</a:t>
                      </a: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9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69486664"/>
                  </a:ext>
                </a:extLst>
              </a:tr>
            </a:tbl>
          </a:graphicData>
        </a:graphic>
      </p:graphicFrame>
      <p:sp>
        <p:nvSpPr>
          <p:cNvPr id="7" name="TextBox 6"/>
          <p:cNvSpPr txBox="1"/>
          <p:nvPr/>
        </p:nvSpPr>
        <p:spPr>
          <a:xfrm>
            <a:off x="2915919" y="4692058"/>
            <a:ext cx="687299" cy="230832"/>
          </a:xfrm>
          <a:prstGeom prst="rect">
            <a:avLst/>
          </a:prstGeom>
          <a:noFill/>
        </p:spPr>
        <p:txBody>
          <a:bodyPr wrap="square" rtlCol="0">
            <a:spAutoFit/>
          </a:bodyPr>
          <a:lstStyle/>
          <a:p>
            <a:r>
              <a:rPr lang="en-US" sz="900" dirty="0"/>
              <a:t>X : Yes</a:t>
            </a:r>
          </a:p>
        </p:txBody>
      </p:sp>
      <p:sp>
        <p:nvSpPr>
          <p:cNvPr id="8" name="Title 7">
            <a:extLst>
              <a:ext uri="{FF2B5EF4-FFF2-40B4-BE49-F238E27FC236}">
                <a16:creationId xmlns:a16="http://schemas.microsoft.com/office/drawing/2014/main" id="{9F3C9725-0506-9D4C-E99D-78C5F34C55E0}"/>
              </a:ext>
            </a:extLst>
          </p:cNvPr>
          <p:cNvSpPr>
            <a:spLocks noGrp="1"/>
          </p:cNvSpPr>
          <p:nvPr>
            <p:ph type="title"/>
          </p:nvPr>
        </p:nvSpPr>
        <p:spPr/>
        <p:txBody>
          <a:bodyPr>
            <a:normAutofit/>
          </a:bodyPr>
          <a:lstStyle/>
          <a:p>
            <a:r>
              <a:rPr lang="es-ES" dirty="0" err="1"/>
              <a:t>Availability</a:t>
            </a:r>
            <a:r>
              <a:rPr lang="es-ES" dirty="0"/>
              <a:t> of </a:t>
            </a:r>
            <a:r>
              <a:rPr lang="es-ES" dirty="0" err="1"/>
              <a:t>official</a:t>
            </a:r>
            <a:r>
              <a:rPr lang="es-ES" dirty="0"/>
              <a:t> </a:t>
            </a:r>
            <a:r>
              <a:rPr lang="es-ES" dirty="0" err="1"/>
              <a:t>registry</a:t>
            </a:r>
            <a:endParaRPr lang="en-BE" dirty="0"/>
          </a:p>
        </p:txBody>
      </p:sp>
      <p:sp>
        <p:nvSpPr>
          <p:cNvPr id="2" name="Date Placeholder 3">
            <a:extLst>
              <a:ext uri="{FF2B5EF4-FFF2-40B4-BE49-F238E27FC236}">
                <a16:creationId xmlns:a16="http://schemas.microsoft.com/office/drawing/2014/main" id="{3AB1D7C4-1613-EB51-1032-661E9F581C8A}"/>
              </a:ext>
            </a:extLst>
          </p:cNvPr>
          <p:cNvSpPr>
            <a:spLocks noGrp="1"/>
          </p:cNvSpPr>
          <p:nvPr>
            <p:ph type="dt" sz="half" idx="2"/>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D63B42BD-89C7-A9B7-CAB7-C3506A493405}"/>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C591189E-A581-10CF-17D8-529583A81E19}"/>
              </a:ext>
            </a:extLst>
          </p:cNvPr>
          <p:cNvSpPr>
            <a:spLocks noGrp="1"/>
          </p:cNvSpPr>
          <p:nvPr>
            <p:ph type="sldNum" sz="quarter" idx="4"/>
          </p:nvPr>
        </p:nvSpPr>
        <p:spPr/>
        <p:txBody>
          <a:bodyPr/>
          <a:lstStyle/>
          <a:p>
            <a:fld id="{4A9CEFBC-9863-BD47-BA2B-008170C231CB}" type="slidenum">
              <a:rPr lang="en-US" smtClean="0"/>
              <a:pPr/>
              <a:t>35</a:t>
            </a:fld>
            <a:endParaRPr lang="en-US" dirty="0"/>
          </a:p>
        </p:txBody>
      </p:sp>
    </p:spTree>
    <p:extLst>
      <p:ext uri="{BB962C8B-B14F-4D97-AF65-F5344CB8AC3E}">
        <p14:creationId xmlns:p14="http://schemas.microsoft.com/office/powerpoint/2010/main" val="2763729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02C4-399C-EE6E-47A1-AB62598D0C70}"/>
              </a:ext>
            </a:extLst>
          </p:cNvPr>
          <p:cNvSpPr>
            <a:spLocks noGrp="1"/>
          </p:cNvSpPr>
          <p:nvPr>
            <p:ph type="title"/>
          </p:nvPr>
        </p:nvSpPr>
        <p:spPr/>
        <p:txBody>
          <a:bodyPr/>
          <a:lstStyle/>
          <a:p>
            <a:r>
              <a:rPr lang="en-CA" dirty="0"/>
              <a:t>Summary of Findings</a:t>
            </a:r>
          </a:p>
        </p:txBody>
      </p:sp>
      <p:sp>
        <p:nvSpPr>
          <p:cNvPr id="3" name="Content Placeholder 2">
            <a:extLst>
              <a:ext uri="{FF2B5EF4-FFF2-40B4-BE49-F238E27FC236}">
                <a16:creationId xmlns:a16="http://schemas.microsoft.com/office/drawing/2014/main" id="{15FA87E5-2E34-9E5A-FE97-2D9B7881E8C9}"/>
              </a:ext>
            </a:extLst>
          </p:cNvPr>
          <p:cNvSpPr>
            <a:spLocks noGrp="1"/>
          </p:cNvSpPr>
          <p:nvPr>
            <p:ph idx="1"/>
          </p:nvPr>
        </p:nvSpPr>
        <p:spPr>
          <a:xfrm>
            <a:off x="771524" y="1008600"/>
            <a:ext cx="10582276" cy="4920476"/>
          </a:xfrm>
        </p:spPr>
        <p:txBody>
          <a:bodyPr>
            <a:noAutofit/>
          </a:bodyPr>
          <a:lstStyle/>
          <a:p>
            <a:pPr marL="0" indent="0">
              <a:lnSpc>
                <a:spcPct val="150000"/>
              </a:lnSpc>
              <a:spcAft>
                <a:spcPts val="800"/>
              </a:spcAft>
              <a:buNone/>
            </a:pPr>
            <a:r>
              <a:rPr lang="en-CA" sz="1100" kern="0" dirty="0">
                <a:effectLst/>
                <a:latin typeface="+mj-lt"/>
                <a:ea typeface="Calibri" panose="020F0502020204030204" pitchFamily="34" charset="0"/>
                <a:cs typeface="Times New Roman" panose="02020603050405020304" pitchFamily="18" charset="0"/>
              </a:rPr>
              <a:t>In summary, the 2023 ISN-GKHA highlights several important findings for the Middle East.</a:t>
            </a:r>
            <a:endParaRPr lang="en-CA" sz="1100" kern="100" dirty="0">
              <a:effectLst/>
              <a:latin typeface="+mj-lt"/>
              <a:ea typeface="Calibri" panose="020F0502020204030204" pitchFamily="34" charset="0"/>
              <a:cs typeface="Times New Roman" panose="02020603050405020304" pitchFamily="18" charset="0"/>
            </a:endParaRPr>
          </a:p>
          <a:p>
            <a:pPr marL="0" indent="0">
              <a:lnSpc>
                <a:spcPct val="150000"/>
              </a:lnSpc>
              <a:spcAft>
                <a:spcPts val="800"/>
              </a:spcAft>
              <a:buNone/>
            </a:pPr>
            <a:r>
              <a:rPr lang="en-CA" sz="1100" b="1" i="1" kern="0" dirty="0">
                <a:effectLst/>
                <a:latin typeface="+mj-lt"/>
                <a:ea typeface="Calibri" panose="020F0502020204030204" pitchFamily="34" charset="0"/>
                <a:cs typeface="Times New Roman" panose="02020603050405020304" pitchFamily="18" charset="0"/>
              </a:rPr>
              <a:t>KRT availability, access, and quality is high.</a:t>
            </a:r>
            <a:endParaRPr lang="en-CA" sz="11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100" kern="0" dirty="0">
                <a:effectLst/>
                <a:latin typeface="+mj-lt"/>
                <a:ea typeface="Calibri" panose="020F0502020204030204" pitchFamily="34" charset="0"/>
                <a:cs typeface="Times New Roman" panose="02020603050405020304" pitchFamily="18" charset="0"/>
              </a:rPr>
              <a:t>HD and PD services are available in all countries in the region. </a:t>
            </a:r>
            <a:endParaRPr lang="en-CA" sz="11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Capacity to provide adequate frequency of HD i.e., three times weekly for 3 – 4 hours per session, was available in 10 (91%) of countries in the region.</a:t>
            </a: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Capacity to provide adequate PD exchanges i.e., three to four exchanges per day was available in 8 (73%) countries. </a:t>
            </a: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Home HD was available in 3 (27%) (Qatar, Saudi Arabia, and UAE).</a:t>
            </a:r>
          </a:p>
          <a:p>
            <a:pPr marL="800100" lvl="1" indent="-342900">
              <a:lnSpc>
                <a:spcPct val="150000"/>
              </a:lnSpc>
              <a:spcAft>
                <a:spcPts val="800"/>
              </a:spcAft>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KT centres are available in all countries in the region with a median prevalence of 0.33 </a:t>
            </a:r>
            <a:r>
              <a:rPr lang="en-CA" sz="1100" kern="100" dirty="0" err="1">
                <a:effectLst/>
                <a:latin typeface="+mj-lt"/>
                <a:ea typeface="Calibri" panose="020F0502020204030204" pitchFamily="34" charset="0"/>
                <a:cs typeface="Times New Roman" panose="02020603050405020304" pitchFamily="18" charset="0"/>
              </a:rPr>
              <a:t>pmp</a:t>
            </a:r>
            <a:endParaRPr lang="en-CA" sz="1100" kern="100" dirty="0">
              <a:effectLst/>
              <a:latin typeface="+mj-lt"/>
              <a:ea typeface="Calibri" panose="020F0502020204030204" pitchFamily="34" charset="0"/>
              <a:cs typeface="Times New Roman" panose="02020603050405020304" pitchFamily="18" charset="0"/>
            </a:endParaRPr>
          </a:p>
          <a:p>
            <a:pPr marL="0" indent="0">
              <a:lnSpc>
                <a:spcPct val="150000"/>
              </a:lnSpc>
              <a:spcAft>
                <a:spcPts val="800"/>
              </a:spcAft>
              <a:buNone/>
            </a:pPr>
            <a:r>
              <a:rPr lang="en-CA" sz="1100" b="1" i="1" kern="0" dirty="0">
                <a:effectLst/>
                <a:latin typeface="+mj-lt"/>
                <a:ea typeface="Calibri" panose="020F0502020204030204" pitchFamily="34" charset="0"/>
                <a:cs typeface="Times New Roman" panose="02020603050405020304" pitchFamily="18" charset="0"/>
              </a:rPr>
              <a:t>CKM is available and predominately chosen or medically advised.</a:t>
            </a:r>
            <a:endParaRPr lang="en-CA" sz="11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CKM established through shared-decision making was available in 5 (45%) countries.</a:t>
            </a: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Choice restricted CKM (where resource constraints prevent or limit access) was available in 3 (27%) countries.</a:t>
            </a:r>
          </a:p>
          <a:p>
            <a:pPr marL="800100" lvl="1" indent="-342900">
              <a:lnSpc>
                <a:spcPct val="150000"/>
              </a:lnSpc>
              <a:spcAft>
                <a:spcPts val="800"/>
              </a:spcAft>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Choice restricted CKM (where no resource constraints prevent or limit access) was available in 2 (18%) countries.</a:t>
            </a:r>
          </a:p>
          <a:p>
            <a:pPr marL="0" indent="0">
              <a:lnSpc>
                <a:spcPct val="150000"/>
              </a:lnSpc>
              <a:spcAft>
                <a:spcPts val="800"/>
              </a:spcAft>
              <a:buNone/>
            </a:pPr>
            <a:r>
              <a:rPr lang="en-CA" sz="1100" b="1" i="1" kern="0" dirty="0">
                <a:effectLst/>
                <a:latin typeface="+mj-lt"/>
                <a:ea typeface="Calibri" panose="020F0502020204030204" pitchFamily="34" charset="0"/>
                <a:cs typeface="Times New Roman" panose="02020603050405020304" pitchFamily="18" charset="0"/>
              </a:rPr>
              <a:t>Government funding for kidney care services and medication is low.</a:t>
            </a:r>
            <a:endParaRPr lang="en-CA" sz="11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Reimbursement for medications that is free at point of delivery for ND-CKD, dialysis, and KT are available in 4 (36%), 5 (45%), and in 8 (72.7%) countries, respectively.</a:t>
            </a:r>
            <a:endParaRPr lang="en-CA" sz="1100" kern="100" dirty="0">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100" dirty="0">
                <a:effectLst/>
                <a:latin typeface="+mj-lt"/>
                <a:ea typeface="Calibri" panose="020F0502020204030204" pitchFamily="34" charset="0"/>
              </a:rPr>
              <a:t>Reimbursement that is free for acute dialysis, chronic HD, and chronic PD were available in 6 (54.5%), 8 (72.7%), and 6 (54.5%) countries, respectively.</a:t>
            </a:r>
            <a:endParaRPr lang="en-CA" sz="1100" kern="100" dirty="0">
              <a:effectLst/>
              <a:latin typeface="+mj-lt"/>
              <a:ea typeface="Calibri" panose="020F0502020204030204" pitchFamily="34" charset="0"/>
              <a:cs typeface="Times New Roman" panose="02020603050405020304" pitchFamily="18" charset="0"/>
            </a:endParaRPr>
          </a:p>
          <a:p>
            <a:endParaRPr lang="en-CA" sz="1100" dirty="0">
              <a:latin typeface="+mj-lt"/>
            </a:endParaRPr>
          </a:p>
        </p:txBody>
      </p:sp>
      <p:sp>
        <p:nvSpPr>
          <p:cNvPr id="4" name="Date Placeholder 3">
            <a:extLst>
              <a:ext uri="{FF2B5EF4-FFF2-40B4-BE49-F238E27FC236}">
                <a16:creationId xmlns:a16="http://schemas.microsoft.com/office/drawing/2014/main" id="{6760A8E2-9FEF-88E7-11DA-9890AF7D87AB}"/>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BB82669A-A805-D8C4-E37D-F07CF0C36DDF}"/>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EDA842A6-024F-0F09-C08D-C3DF3592287A}"/>
              </a:ext>
            </a:extLst>
          </p:cNvPr>
          <p:cNvSpPr>
            <a:spLocks noGrp="1"/>
          </p:cNvSpPr>
          <p:nvPr>
            <p:ph type="sldNum" sz="quarter" idx="4"/>
          </p:nvPr>
        </p:nvSpPr>
        <p:spPr/>
        <p:txBody>
          <a:bodyPr/>
          <a:lstStyle/>
          <a:p>
            <a:fld id="{4A9CEFBC-9863-BD47-BA2B-008170C231CB}" type="slidenum">
              <a:rPr lang="en-US" smtClean="0"/>
              <a:pPr/>
              <a:t>36</a:t>
            </a:fld>
            <a:endParaRPr lang="en-US"/>
          </a:p>
        </p:txBody>
      </p:sp>
    </p:spTree>
    <p:extLst>
      <p:ext uri="{BB962C8B-B14F-4D97-AF65-F5344CB8AC3E}">
        <p14:creationId xmlns:p14="http://schemas.microsoft.com/office/powerpoint/2010/main" val="3500256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4D25-04B2-EE18-631F-CC907A5C5356}"/>
              </a:ext>
            </a:extLst>
          </p:cNvPr>
          <p:cNvSpPr>
            <a:spLocks noGrp="1"/>
          </p:cNvSpPr>
          <p:nvPr>
            <p:ph type="title"/>
          </p:nvPr>
        </p:nvSpPr>
        <p:spPr/>
        <p:txBody>
          <a:bodyPr/>
          <a:lstStyle/>
          <a:p>
            <a:r>
              <a:rPr lang="en-CA" dirty="0"/>
              <a:t>Summary of Findings (cont’d)</a:t>
            </a:r>
          </a:p>
        </p:txBody>
      </p:sp>
      <p:sp>
        <p:nvSpPr>
          <p:cNvPr id="3" name="Content Placeholder 2">
            <a:extLst>
              <a:ext uri="{FF2B5EF4-FFF2-40B4-BE49-F238E27FC236}">
                <a16:creationId xmlns:a16="http://schemas.microsoft.com/office/drawing/2014/main" id="{C5E6694C-B5C3-5B3F-6DF0-D22A8479518E}"/>
              </a:ext>
            </a:extLst>
          </p:cNvPr>
          <p:cNvSpPr>
            <a:spLocks noGrp="1"/>
          </p:cNvSpPr>
          <p:nvPr>
            <p:ph idx="1"/>
          </p:nvPr>
        </p:nvSpPr>
        <p:spPr/>
        <p:txBody>
          <a:bodyPr>
            <a:normAutofit fontScale="70000" lnSpcReduction="20000"/>
          </a:bodyPr>
          <a:lstStyle/>
          <a:p>
            <a:pPr marL="0" indent="0">
              <a:lnSpc>
                <a:spcPct val="150000"/>
              </a:lnSpc>
              <a:spcAft>
                <a:spcPts val="800"/>
              </a:spcAft>
              <a:buNone/>
            </a:pPr>
            <a:r>
              <a:rPr lang="en-CA" sz="1800" b="1" i="1" kern="0" dirty="0">
                <a:effectLst/>
                <a:latin typeface="+mj-lt"/>
                <a:ea typeface="Calibri" panose="020F0502020204030204" pitchFamily="34" charset="0"/>
                <a:cs typeface="Times New Roman" panose="02020603050405020304" pitchFamily="18" charset="0"/>
              </a:rPr>
              <a:t>Most have registries for advanced kidney disease, few for CKD or AKI</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800" kern="0" dirty="0">
                <a:effectLst/>
                <a:latin typeface="+mj-lt"/>
                <a:ea typeface="Calibri" panose="020F0502020204030204" pitchFamily="34" charset="0"/>
                <a:cs typeface="Times New Roman" panose="02020603050405020304" pitchFamily="18" charset="0"/>
              </a:rPr>
              <a:t>Availability of kidney registries varied across countries in the region.</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ND-CKD registry was available only in Oman; dialysis registries in 6 (54.5%), and KT registries are available in 8 (72.7%) countries in the region.  Acute dialysis registries are not available in the region and only Oman reported having a CKM registry.</a:t>
            </a:r>
          </a:p>
          <a:p>
            <a:pPr marL="0" indent="0">
              <a:lnSpc>
                <a:spcPct val="150000"/>
              </a:lnSpc>
              <a:spcAft>
                <a:spcPts val="800"/>
              </a:spcAft>
              <a:buNone/>
            </a:pPr>
            <a:r>
              <a:rPr lang="en-CA" sz="1800" b="1" i="1" kern="0" dirty="0">
                <a:effectLst/>
                <a:latin typeface="+mj-lt"/>
                <a:ea typeface="Calibri" panose="020F0502020204030204" pitchFamily="34" charset="0"/>
                <a:cs typeface="Times New Roman" panose="02020603050405020304" pitchFamily="18" charset="0"/>
              </a:rPr>
              <a:t>Many workforce limitations are present.</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The median prevalence of nephrologists was 15.9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with the highest prevalence in Kuwait (48.9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and the lowest in Iraq (2.7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a:t>
            </a:r>
          </a:p>
          <a:p>
            <a:pPr marL="800100" lvl="1" indent="-342900">
              <a:lnSpc>
                <a:spcPct val="150000"/>
              </a:lnSpc>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The median prevalence of nephrology trainees in the region was 0.93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and was highest in Lebanon (2.3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and lowest in Iran (0.23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a:t>
            </a:r>
          </a:p>
          <a:p>
            <a:pPr marL="800100" lvl="1" indent="-342900">
              <a:lnSpc>
                <a:spcPct val="150000"/>
              </a:lnSpc>
              <a:spcAft>
                <a:spcPts val="800"/>
              </a:spcAft>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More than half of countries in the region reported shortages of paediatric nephrologists (55%), transplant surgeons (64%), surgeons or interventional radiologists for AVF/AVG creation (64%) and PD catheter insertion (64%), dialysis nurses (55%), social workers (55%), and kidney supportive care nurses (55%).</a:t>
            </a:r>
          </a:p>
          <a:p>
            <a:pPr marL="0" indent="0">
              <a:lnSpc>
                <a:spcPct val="150000"/>
              </a:lnSpc>
              <a:spcAft>
                <a:spcPts val="800"/>
              </a:spcAft>
              <a:buNone/>
            </a:pPr>
            <a:r>
              <a:rPr lang="en-CA" sz="1800" b="1" i="1" kern="0" dirty="0">
                <a:effectLst/>
                <a:latin typeface="+mj-lt"/>
                <a:ea typeface="Calibri" panose="020F0502020204030204" pitchFamily="34" charset="0"/>
                <a:cs typeface="Times New Roman" panose="02020603050405020304" pitchFamily="18" charset="0"/>
              </a:rPr>
              <a:t>Moderate advocacy for kidney disease in the Middle East.</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Advocacy groups for CKD, kidney failure and KRT remains low in the region.</a:t>
            </a:r>
          </a:p>
          <a:p>
            <a:endParaRPr lang="en-CA" sz="900" dirty="0">
              <a:latin typeface="+mj-lt"/>
            </a:endParaRPr>
          </a:p>
        </p:txBody>
      </p:sp>
      <p:sp>
        <p:nvSpPr>
          <p:cNvPr id="4" name="Date Placeholder 3">
            <a:extLst>
              <a:ext uri="{FF2B5EF4-FFF2-40B4-BE49-F238E27FC236}">
                <a16:creationId xmlns:a16="http://schemas.microsoft.com/office/drawing/2014/main" id="{9DFD9A62-C52B-5509-E269-9274935AB6EC}"/>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41FAC409-AEEC-2EE2-8BD3-1BB5A7590C46}"/>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9E65C1E7-FD85-3C71-40AC-09B3B53B386D}"/>
              </a:ext>
            </a:extLst>
          </p:cNvPr>
          <p:cNvSpPr>
            <a:spLocks noGrp="1"/>
          </p:cNvSpPr>
          <p:nvPr>
            <p:ph type="sldNum" sz="quarter" idx="4"/>
          </p:nvPr>
        </p:nvSpPr>
        <p:spPr/>
        <p:txBody>
          <a:bodyPr/>
          <a:lstStyle/>
          <a:p>
            <a:fld id="{4A9CEFBC-9863-BD47-BA2B-008170C231CB}" type="slidenum">
              <a:rPr lang="en-US" smtClean="0"/>
              <a:pPr/>
              <a:t>37</a:t>
            </a:fld>
            <a:endParaRPr lang="en-US"/>
          </a:p>
        </p:txBody>
      </p:sp>
    </p:spTree>
    <p:extLst>
      <p:ext uri="{BB962C8B-B14F-4D97-AF65-F5344CB8AC3E}">
        <p14:creationId xmlns:p14="http://schemas.microsoft.com/office/powerpoint/2010/main" val="3657139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5187-D1D5-772F-6506-682744F4B094}"/>
              </a:ext>
            </a:extLst>
          </p:cNvPr>
          <p:cNvSpPr>
            <a:spLocks noGrp="1"/>
          </p:cNvSpPr>
          <p:nvPr>
            <p:ph type="title"/>
          </p:nvPr>
        </p:nvSpPr>
        <p:spPr/>
        <p:txBody>
          <a:bodyPr/>
          <a:lstStyle/>
          <a:p>
            <a:r>
              <a:rPr lang="en-CA" dirty="0"/>
              <a:t>Implications</a:t>
            </a:r>
          </a:p>
        </p:txBody>
      </p:sp>
      <p:sp>
        <p:nvSpPr>
          <p:cNvPr id="3" name="Content Placeholder 2">
            <a:extLst>
              <a:ext uri="{FF2B5EF4-FFF2-40B4-BE49-F238E27FC236}">
                <a16:creationId xmlns:a16="http://schemas.microsoft.com/office/drawing/2014/main" id="{39CDB8CE-05DE-6086-A64B-D15367664DED}"/>
              </a:ext>
            </a:extLst>
          </p:cNvPr>
          <p:cNvSpPr>
            <a:spLocks noGrp="1"/>
          </p:cNvSpPr>
          <p:nvPr>
            <p:ph idx="1"/>
          </p:nvPr>
        </p:nvSpPr>
        <p:spPr/>
        <p:txBody>
          <a:bodyPr>
            <a:normAutofit/>
          </a:bodyPr>
          <a:lstStyle/>
          <a:p>
            <a:pPr marL="0" indent="0">
              <a:buNone/>
            </a:pPr>
            <a:r>
              <a:rPr lang="en-CA" sz="1400" kern="100" dirty="0">
                <a:effectLst/>
                <a:latin typeface="+mj-lt"/>
                <a:ea typeface="Calibri" panose="020F0502020204030204" pitchFamily="34" charset="0"/>
                <a:cs typeface="Times New Roman" panose="02020603050405020304" pitchFamily="18" charset="0"/>
              </a:rPr>
              <a:t>There are important implications to consider. Based on these survey findings, key recommendations to drive future activities for optimizing kidney care globally are proposed:</a:t>
            </a:r>
          </a:p>
          <a:p>
            <a:pPr marL="0" indent="0">
              <a:lnSpc>
                <a:spcPct val="150000"/>
              </a:lnSpc>
              <a:spcAft>
                <a:spcPts val="800"/>
              </a:spcAft>
              <a:buNone/>
            </a:pPr>
            <a:r>
              <a:rPr lang="en-CA" sz="1400" b="1" i="1" kern="100" dirty="0">
                <a:effectLst/>
                <a:latin typeface="+mj-lt"/>
                <a:ea typeface="Calibri" panose="020F0502020204030204" pitchFamily="34" charset="0"/>
                <a:cs typeface="Times New Roman" panose="02020603050405020304" pitchFamily="18" charset="0"/>
              </a:rPr>
              <a:t>Increase health care financing for kidney failure prevention and management.</a:t>
            </a:r>
            <a:endParaRPr lang="en-CA" sz="14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400" kern="100" dirty="0">
                <a:effectLst/>
                <a:latin typeface="+mj-lt"/>
                <a:ea typeface="Calibri" panose="020F0502020204030204" pitchFamily="34" charset="0"/>
                <a:cs typeface="Times New Roman" panose="02020603050405020304" pitchFamily="18" charset="0"/>
              </a:rPr>
              <a:t>While resource limitations are an obvious barrier, focusing on preventing kidney failure through appropriate hypertension and diabetes management may be more cost-effective overall. Government funding to cover medication costs may allow more patients to treat earlier stage CKD, thereby preventing the need for more costly kidney failure treatment and the obvious burden this has on patients’ wellbeing.</a:t>
            </a:r>
          </a:p>
          <a:p>
            <a:pPr marL="0" indent="0">
              <a:lnSpc>
                <a:spcPct val="150000"/>
              </a:lnSpc>
              <a:spcAft>
                <a:spcPts val="800"/>
              </a:spcAft>
              <a:buNone/>
            </a:pPr>
            <a:r>
              <a:rPr lang="en-CA" sz="1400" b="1" i="1" kern="100" dirty="0">
                <a:effectLst/>
                <a:latin typeface="+mj-lt"/>
                <a:ea typeface="Calibri" panose="020F0502020204030204" pitchFamily="34" charset="0"/>
                <a:cs typeface="Times New Roman" panose="02020603050405020304" pitchFamily="18" charset="0"/>
              </a:rPr>
              <a:t>Address workforce shortages through multidisciplinary teams and telemedicine</a:t>
            </a:r>
            <a:endParaRPr lang="en-CA" sz="14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400" kern="100" dirty="0">
                <a:effectLst/>
                <a:latin typeface="+mj-lt"/>
                <a:ea typeface="Calibri" panose="020F0502020204030204" pitchFamily="34" charset="0"/>
                <a:cs typeface="Times New Roman" panose="02020603050405020304" pitchFamily="18" charset="0"/>
              </a:rPr>
              <a:t>Shortages of nephrologists, surgeons, dialysis nurses, and other key allied health professionals were noted across most countries. Similarly, simply producing more nephrologists may not be feasible or appropriate, and sharing the workload across multiple providers will not only promote the use of multidisciplinary teams but further, allow for more and better care delivery across more patients. Telemedicine may help particularly in addressing gaps in care among rural patients and enhancing capacity through training programs such as ISN Fellowship, visiting ambassador programs, etc.</a:t>
            </a:r>
          </a:p>
          <a:p>
            <a:endParaRPr lang="en-CA" sz="1600" dirty="0">
              <a:latin typeface="+mj-lt"/>
            </a:endParaRPr>
          </a:p>
        </p:txBody>
      </p:sp>
      <p:sp>
        <p:nvSpPr>
          <p:cNvPr id="4" name="Date Placeholder 3">
            <a:extLst>
              <a:ext uri="{FF2B5EF4-FFF2-40B4-BE49-F238E27FC236}">
                <a16:creationId xmlns:a16="http://schemas.microsoft.com/office/drawing/2014/main" id="{C5B7B3DB-5B79-73A4-2CD0-45E827F6BF93}"/>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BF0A5E7A-4945-88DF-E48B-4E69824FF299}"/>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EB715E66-7D8F-ED18-779D-61B910F87D03}"/>
              </a:ext>
            </a:extLst>
          </p:cNvPr>
          <p:cNvSpPr>
            <a:spLocks noGrp="1"/>
          </p:cNvSpPr>
          <p:nvPr>
            <p:ph type="sldNum" sz="quarter" idx="4"/>
          </p:nvPr>
        </p:nvSpPr>
        <p:spPr/>
        <p:txBody>
          <a:bodyPr/>
          <a:lstStyle/>
          <a:p>
            <a:fld id="{4A9CEFBC-9863-BD47-BA2B-008170C231CB}" type="slidenum">
              <a:rPr lang="en-US" smtClean="0"/>
              <a:pPr/>
              <a:t>38</a:t>
            </a:fld>
            <a:endParaRPr lang="en-US"/>
          </a:p>
        </p:txBody>
      </p:sp>
    </p:spTree>
    <p:extLst>
      <p:ext uri="{BB962C8B-B14F-4D97-AF65-F5344CB8AC3E}">
        <p14:creationId xmlns:p14="http://schemas.microsoft.com/office/powerpoint/2010/main" val="3397777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8E522-40FC-11B1-F319-2CC08DD3D608}"/>
              </a:ext>
            </a:extLst>
          </p:cNvPr>
          <p:cNvSpPr>
            <a:spLocks noGrp="1"/>
          </p:cNvSpPr>
          <p:nvPr>
            <p:ph type="title"/>
          </p:nvPr>
        </p:nvSpPr>
        <p:spPr/>
        <p:txBody>
          <a:bodyPr/>
          <a:lstStyle/>
          <a:p>
            <a:r>
              <a:rPr lang="en-CA" dirty="0"/>
              <a:t>Implications (cont’d)</a:t>
            </a:r>
          </a:p>
        </p:txBody>
      </p:sp>
      <p:sp>
        <p:nvSpPr>
          <p:cNvPr id="3" name="Content Placeholder 2">
            <a:extLst>
              <a:ext uri="{FF2B5EF4-FFF2-40B4-BE49-F238E27FC236}">
                <a16:creationId xmlns:a16="http://schemas.microsoft.com/office/drawing/2014/main" id="{CDA2D34C-AEB0-FDD0-ABD5-4B4DA1984F4E}"/>
              </a:ext>
            </a:extLst>
          </p:cNvPr>
          <p:cNvSpPr>
            <a:spLocks noGrp="1"/>
          </p:cNvSpPr>
          <p:nvPr>
            <p:ph idx="1"/>
          </p:nvPr>
        </p:nvSpPr>
        <p:spPr>
          <a:xfrm>
            <a:off x="639003" y="1180878"/>
            <a:ext cx="10582276" cy="4920476"/>
          </a:xfrm>
        </p:spPr>
        <p:txBody>
          <a:bodyPr>
            <a:noAutofit/>
          </a:bodyPr>
          <a:lstStyle/>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Incorporate the collection and reporting of quality indicators in kidney failure care.</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Measuring and reporting on key quality indicators is an important driver in healthcare improvement. Ensuring facilities are supported with information systems that allow for the systematic measurement and reporting of indicators is a first key step to increasing the rate of monitoring among countries. Further, understanding if or how the collection and reporting of indicators are being used to improve care is needed.</a:t>
            </a:r>
          </a:p>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Expand health information systems to prevent and manage kidney failure.</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Similarly, good quality HIS are vital for kidney disease management within a country. A lack of data on disease prevalence, incidence, resource use, and quality of care limits government and provider ability to monitor and evaluate the care provided as well as predicts appropriate resource allocation so that sufficient facilities, medicines, and healthcare professionals are trained and available.</a:t>
            </a:r>
          </a:p>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Promote kidney failure prevention and treatment by implementing policies, strategies, and advocacy, and mitigating barriers.</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Lastly, policies and strategies are important for consistent approaches within a country for optimal care delivery, as well as for accountability, leadership, and knowledge exchange. Advocacy may help promote the increase of government prioritization and further, public awareness of how to prevent and manage kidney disease. Without acknowledging and mitigating barriers, it would be a challenge to achieve of successes out of these recommendations. Competing priorities and needs (for example, clean water supply and basic sanitation, maternal and child health, malnutrition, etc.) represent formidable barriers that can limit implementation of the recommended strategies in the region.</a:t>
            </a:r>
          </a:p>
          <a:p>
            <a:endParaRPr lang="en-CA" sz="1200" dirty="0">
              <a:latin typeface="+mj-lt"/>
            </a:endParaRPr>
          </a:p>
        </p:txBody>
      </p:sp>
      <p:sp>
        <p:nvSpPr>
          <p:cNvPr id="4" name="Date Placeholder 3">
            <a:extLst>
              <a:ext uri="{FF2B5EF4-FFF2-40B4-BE49-F238E27FC236}">
                <a16:creationId xmlns:a16="http://schemas.microsoft.com/office/drawing/2014/main" id="{8D798FEF-61DB-CAE5-3046-54D9AFD10DF1}"/>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685AFD82-AED7-5FD5-AB22-05573032CDB6}"/>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173E3BBD-1969-2683-B47A-39831F480AA3}"/>
              </a:ext>
            </a:extLst>
          </p:cNvPr>
          <p:cNvSpPr>
            <a:spLocks noGrp="1"/>
          </p:cNvSpPr>
          <p:nvPr>
            <p:ph type="sldNum" sz="quarter" idx="4"/>
          </p:nvPr>
        </p:nvSpPr>
        <p:spPr/>
        <p:txBody>
          <a:bodyPr/>
          <a:lstStyle/>
          <a:p>
            <a:fld id="{4A9CEFBC-9863-BD47-BA2B-008170C231CB}" type="slidenum">
              <a:rPr lang="en-US" smtClean="0"/>
              <a:pPr/>
              <a:t>39</a:t>
            </a:fld>
            <a:endParaRPr lang="en-US"/>
          </a:p>
        </p:txBody>
      </p:sp>
    </p:spTree>
    <p:extLst>
      <p:ext uri="{BB962C8B-B14F-4D97-AF65-F5344CB8AC3E}">
        <p14:creationId xmlns:p14="http://schemas.microsoft.com/office/powerpoint/2010/main" val="28163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00" y="355236"/>
            <a:ext cx="8470800" cy="651600"/>
          </a:xfrm>
        </p:spPr>
        <p:txBody>
          <a:bodyPr vert="horz" lIns="91440" tIns="45720" rIns="91440" bIns="45720" rtlCol="0" anchor="ctr">
            <a:normAutofit/>
          </a:bodyPr>
          <a:lstStyle/>
          <a:p>
            <a:r>
              <a:rPr lang="en-AU"/>
              <a:t>Aim of the ISN-Global Kidney Health Atlas</a:t>
            </a:r>
          </a:p>
        </p:txBody>
      </p:sp>
      <p:sp>
        <p:nvSpPr>
          <p:cNvPr id="3" name="Content Placeholder 2"/>
          <p:cNvSpPr>
            <a:spLocks noGrp="1"/>
          </p:cNvSpPr>
          <p:nvPr>
            <p:ph idx="1"/>
          </p:nvPr>
        </p:nvSpPr>
        <p:spPr>
          <a:xfrm>
            <a:off x="5090246" y="1582278"/>
            <a:ext cx="6162675" cy="2877362"/>
          </a:xfrm>
        </p:spPr>
        <p:txBody>
          <a:bodyPr>
            <a:noAutofit/>
          </a:bodyPr>
          <a:lstStyle/>
          <a:p>
            <a:pPr marL="0" indent="0">
              <a:lnSpc>
                <a:spcPct val="150000"/>
              </a:lnSpc>
              <a:buNone/>
            </a:pPr>
            <a:r>
              <a:rPr lang="en-US" sz="1800">
                <a:latin typeface="+mn-lt"/>
              </a:rPr>
              <a:t>To understand, compare and monitor how different countries around the world detect, treat, monitor and advocate for people with kidney disease (AKI or CKD).</a:t>
            </a:r>
            <a:endParaRPr lang="en-AU" sz="1800">
              <a:latin typeface="+mn-lt"/>
            </a:endParaRPr>
          </a:p>
        </p:txBody>
      </p:sp>
      <p:sp>
        <p:nvSpPr>
          <p:cNvPr id="4" name="TextBox 3">
            <a:extLst>
              <a:ext uri="{FF2B5EF4-FFF2-40B4-BE49-F238E27FC236}">
                <a16:creationId xmlns:a16="http://schemas.microsoft.com/office/drawing/2014/main" id="{62CE3717-C9BE-4E7C-A333-5A60A46B87EE}"/>
              </a:ext>
            </a:extLst>
          </p:cNvPr>
          <p:cNvSpPr txBox="1"/>
          <p:nvPr/>
        </p:nvSpPr>
        <p:spPr>
          <a:xfrm>
            <a:off x="3688773" y="4517062"/>
            <a:ext cx="5852756" cy="954107"/>
          </a:xfrm>
          <a:prstGeom prst="rect">
            <a:avLst/>
          </a:prstGeom>
          <a:noFill/>
        </p:spPr>
        <p:txBody>
          <a:bodyPr wrap="none" rtlCol="0">
            <a:spAutoFit/>
          </a:bodyPr>
          <a:lstStyle/>
          <a:p>
            <a:r>
              <a:rPr lang="en-AU" sz="2800" b="1">
                <a:solidFill>
                  <a:schemeClr val="accent4"/>
                </a:solidFill>
              </a:rPr>
              <a:t>Key focus on availability, accessibility, </a:t>
            </a:r>
            <a:br>
              <a:rPr lang="en-AU" sz="2800" b="1">
                <a:solidFill>
                  <a:schemeClr val="accent4"/>
                </a:solidFill>
              </a:rPr>
            </a:br>
            <a:r>
              <a:rPr lang="en-AU" sz="2800" b="1">
                <a:solidFill>
                  <a:schemeClr val="accent4"/>
                </a:solidFill>
              </a:rPr>
              <a:t>affordability and quality of ESKD care</a:t>
            </a:r>
          </a:p>
        </p:txBody>
      </p:sp>
      <p:sp>
        <p:nvSpPr>
          <p:cNvPr id="5" name="Date Placeholder 3">
            <a:extLst>
              <a:ext uri="{FF2B5EF4-FFF2-40B4-BE49-F238E27FC236}">
                <a16:creationId xmlns:a16="http://schemas.microsoft.com/office/drawing/2014/main" id="{70AF2746-0772-6677-9693-4E7119041C1F}"/>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6" name="Footer Placeholder 4">
            <a:extLst>
              <a:ext uri="{FF2B5EF4-FFF2-40B4-BE49-F238E27FC236}">
                <a16:creationId xmlns:a16="http://schemas.microsoft.com/office/drawing/2014/main" id="{91CDBB09-06EF-E780-A74A-87B47CF2A0E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36E559F1-AD00-7370-CBB8-9E018EEA0642}"/>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a:t>
            </a:fld>
            <a:endParaRPr lang="en-US"/>
          </a:p>
        </p:txBody>
      </p:sp>
      <p:pic>
        <p:nvPicPr>
          <p:cNvPr id="9" name="Picture 8" descr="A close-up of a book&#10;&#10;Description automatically generated with low confidence">
            <a:extLst>
              <a:ext uri="{FF2B5EF4-FFF2-40B4-BE49-F238E27FC236}">
                <a16:creationId xmlns:a16="http://schemas.microsoft.com/office/drawing/2014/main" id="{9192DDD3-89EA-76F2-A7BC-4D4C4D483207}"/>
              </a:ext>
            </a:extLst>
          </p:cNvPr>
          <p:cNvPicPr>
            <a:picLocks noChangeAspect="1"/>
          </p:cNvPicPr>
          <p:nvPr/>
        </p:nvPicPr>
        <p:blipFill>
          <a:blip r:embed="rId2"/>
          <a:stretch>
            <a:fillRect/>
          </a:stretch>
        </p:blipFill>
        <p:spPr>
          <a:xfrm>
            <a:off x="316923" y="1291673"/>
            <a:ext cx="4773323" cy="3000374"/>
          </a:xfrm>
          <a:prstGeom prst="rect">
            <a:avLst/>
          </a:prstGeom>
        </p:spPr>
      </p:pic>
      <p:sp>
        <p:nvSpPr>
          <p:cNvPr id="10" name="Arrow: Right 9">
            <a:extLst>
              <a:ext uri="{FF2B5EF4-FFF2-40B4-BE49-F238E27FC236}">
                <a16:creationId xmlns:a16="http://schemas.microsoft.com/office/drawing/2014/main" id="{5FDB74C3-0702-7DBA-8629-F1D28017C8E6}"/>
              </a:ext>
            </a:extLst>
          </p:cNvPr>
          <p:cNvSpPr/>
          <p:nvPr/>
        </p:nvSpPr>
        <p:spPr>
          <a:xfrm>
            <a:off x="2770259" y="4576884"/>
            <a:ext cx="666750" cy="365125"/>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46471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B5AC7A5-75DE-EA77-7BFA-61415D71B9CA}"/>
              </a:ext>
            </a:extLst>
          </p:cNvPr>
          <p:cNvSpPr/>
          <p:nvPr/>
        </p:nvSpPr>
        <p:spPr>
          <a:xfrm>
            <a:off x="6911165" y="1378108"/>
            <a:ext cx="2562753" cy="523220"/>
          </a:xfrm>
          <a:prstGeom prst="rect">
            <a:avLst/>
          </a:prstGeom>
        </p:spPr>
        <p:txBody>
          <a:bodyPr wrap="none">
            <a:spAutoFit/>
          </a:bodyPr>
          <a:lstStyle/>
          <a:p>
            <a:r>
              <a:rPr lang="en-US" sz="2800" b="1">
                <a:solidFill>
                  <a:srgbClr val="FE7055"/>
                </a:solidFill>
                <a:hlinkClick r:id="rId3">
                  <a:extLst>
                    <a:ext uri="{A12FA001-AC4F-418D-AE19-62706E023703}">
                      <ahyp:hlinkClr xmlns:ahyp="http://schemas.microsoft.com/office/drawing/2018/hyperlinkcolor" val="tx"/>
                    </a:ext>
                  </a:extLst>
                </a:hlinkClick>
              </a:rPr>
              <a:t>www.theisn.org</a:t>
            </a:r>
            <a:endParaRPr lang="en-US" sz="2800" b="1">
              <a:solidFill>
                <a:srgbClr val="FE7055"/>
              </a:solidFill>
            </a:endParaRPr>
          </a:p>
        </p:txBody>
      </p:sp>
      <p:sp>
        <p:nvSpPr>
          <p:cNvPr id="28" name="Rectangle 27">
            <a:extLst>
              <a:ext uri="{FF2B5EF4-FFF2-40B4-BE49-F238E27FC236}">
                <a16:creationId xmlns:a16="http://schemas.microsoft.com/office/drawing/2014/main" id="{06C43CF2-BFF2-AB42-E09B-C066B3CCD8D8}"/>
              </a:ext>
            </a:extLst>
          </p:cNvPr>
          <p:cNvSpPr/>
          <p:nvPr/>
        </p:nvSpPr>
        <p:spPr>
          <a:xfrm>
            <a:off x="715181" y="2792638"/>
            <a:ext cx="2601097" cy="369332"/>
          </a:xfrm>
          <a:prstGeom prst="rect">
            <a:avLst/>
          </a:prstGeom>
        </p:spPr>
        <p:txBody>
          <a:bodyPr wrap="none">
            <a:spAutoFit/>
          </a:bodyPr>
          <a:lstStyle/>
          <a:p>
            <a:r>
              <a:rPr lang="en-US" b="1">
                <a:solidFill>
                  <a:srgbClr val="3C3A9A"/>
                </a:solidFill>
              </a:rPr>
              <a:t>Global Operations Center</a:t>
            </a:r>
            <a:endParaRPr lang="en-US">
              <a:solidFill>
                <a:srgbClr val="3C3A9A"/>
              </a:solidFill>
            </a:endParaRPr>
          </a:p>
        </p:txBody>
      </p:sp>
      <p:pic>
        <p:nvPicPr>
          <p:cNvPr id="29" name="Picture 28">
            <a:extLst>
              <a:ext uri="{FF2B5EF4-FFF2-40B4-BE49-F238E27FC236}">
                <a16:creationId xmlns:a16="http://schemas.microsoft.com/office/drawing/2014/main" id="{F83BC615-8A46-6C29-FB3A-FD09F5946711}"/>
              </a:ext>
            </a:extLst>
          </p:cNvPr>
          <p:cNvPicPr>
            <a:picLocks noChangeAspect="1"/>
          </p:cNvPicPr>
          <p:nvPr/>
        </p:nvPicPr>
        <p:blipFill>
          <a:blip r:embed="rId4">
            <a:duotone>
              <a:schemeClr val="bg2">
                <a:shade val="45000"/>
                <a:satMod val="135000"/>
              </a:schemeClr>
              <a:prstClr val="white"/>
            </a:duotone>
          </a:blip>
          <a:stretch>
            <a:fillRect/>
          </a:stretch>
        </p:blipFill>
        <p:spPr>
          <a:xfrm>
            <a:off x="715181" y="3301230"/>
            <a:ext cx="460697" cy="460697"/>
          </a:xfrm>
          <a:prstGeom prst="rect">
            <a:avLst/>
          </a:prstGeom>
        </p:spPr>
      </p:pic>
      <p:sp>
        <p:nvSpPr>
          <p:cNvPr id="30" name="Rectangle 29">
            <a:extLst>
              <a:ext uri="{FF2B5EF4-FFF2-40B4-BE49-F238E27FC236}">
                <a16:creationId xmlns:a16="http://schemas.microsoft.com/office/drawing/2014/main" id="{CCCE92AC-EF74-EFAF-3341-966991951479}"/>
              </a:ext>
            </a:extLst>
          </p:cNvPr>
          <p:cNvSpPr/>
          <p:nvPr/>
        </p:nvSpPr>
        <p:spPr>
          <a:xfrm>
            <a:off x="1175878" y="3301228"/>
            <a:ext cx="2101857" cy="584775"/>
          </a:xfrm>
          <a:prstGeom prst="rect">
            <a:avLst/>
          </a:prstGeom>
        </p:spPr>
        <p:txBody>
          <a:bodyPr wrap="none">
            <a:spAutoFit/>
          </a:bodyPr>
          <a:lstStyle/>
          <a:p>
            <a:r>
              <a:rPr lang="en-US" sz="1600"/>
              <a:t>Avenue des Arts 1-2</a:t>
            </a:r>
          </a:p>
          <a:p>
            <a:r>
              <a:rPr lang="en-US" sz="1600"/>
              <a:t>1210 Brussels, Belgium</a:t>
            </a:r>
          </a:p>
        </p:txBody>
      </p:sp>
      <p:pic>
        <p:nvPicPr>
          <p:cNvPr id="31" name="Picture 30">
            <a:extLst>
              <a:ext uri="{FF2B5EF4-FFF2-40B4-BE49-F238E27FC236}">
                <a16:creationId xmlns:a16="http://schemas.microsoft.com/office/drawing/2014/main" id="{FDA4AE0D-05E2-AA60-3C96-AF0D98B6135C}"/>
              </a:ext>
            </a:extLst>
          </p:cNvPr>
          <p:cNvPicPr>
            <a:picLocks noChangeAspect="1"/>
          </p:cNvPicPr>
          <p:nvPr/>
        </p:nvPicPr>
        <p:blipFill>
          <a:blip r:embed="rId5">
            <a:duotone>
              <a:schemeClr val="bg2">
                <a:shade val="45000"/>
                <a:satMod val="135000"/>
              </a:schemeClr>
              <a:prstClr val="white"/>
            </a:duotone>
          </a:blip>
          <a:stretch>
            <a:fillRect/>
          </a:stretch>
        </p:blipFill>
        <p:spPr>
          <a:xfrm>
            <a:off x="695124" y="4081511"/>
            <a:ext cx="500809" cy="500809"/>
          </a:xfrm>
          <a:prstGeom prst="rect">
            <a:avLst/>
          </a:prstGeom>
        </p:spPr>
      </p:pic>
      <p:sp>
        <p:nvSpPr>
          <p:cNvPr id="32" name="Rectangle 31">
            <a:extLst>
              <a:ext uri="{FF2B5EF4-FFF2-40B4-BE49-F238E27FC236}">
                <a16:creationId xmlns:a16="http://schemas.microsoft.com/office/drawing/2014/main" id="{E29BDE89-7A20-BC78-48CA-67D1F180ED59}"/>
              </a:ext>
            </a:extLst>
          </p:cNvPr>
          <p:cNvSpPr/>
          <p:nvPr/>
        </p:nvSpPr>
        <p:spPr>
          <a:xfrm>
            <a:off x="1175878" y="4202218"/>
            <a:ext cx="1568058" cy="369332"/>
          </a:xfrm>
          <a:prstGeom prst="rect">
            <a:avLst/>
          </a:prstGeom>
        </p:spPr>
        <p:txBody>
          <a:bodyPr wrap="none">
            <a:spAutoFit/>
          </a:bodyPr>
          <a:lstStyle/>
          <a:p>
            <a:r>
              <a:rPr lang="en-US" sz="1600">
                <a:latin typeface="Calibri" panose="020F0502020204030204" pitchFamily="34" charset="0"/>
                <a:cs typeface="Calibri" panose="020F0502020204030204" pitchFamily="34" charset="0"/>
              </a:rPr>
              <a:t>+</a:t>
            </a:r>
            <a:r>
              <a:rPr lang="en-US" b="1"/>
              <a:t> </a:t>
            </a:r>
            <a:r>
              <a:rPr lang="en-US" sz="1600"/>
              <a:t>32 2 808 04 20</a:t>
            </a:r>
          </a:p>
        </p:txBody>
      </p:sp>
      <p:sp>
        <p:nvSpPr>
          <p:cNvPr id="33" name="Rectangle 32">
            <a:extLst>
              <a:ext uri="{FF2B5EF4-FFF2-40B4-BE49-F238E27FC236}">
                <a16:creationId xmlns:a16="http://schemas.microsoft.com/office/drawing/2014/main" id="{80073FF3-5476-3402-3AEA-EB33C8619CAB}"/>
              </a:ext>
            </a:extLst>
          </p:cNvPr>
          <p:cNvSpPr/>
          <p:nvPr/>
        </p:nvSpPr>
        <p:spPr>
          <a:xfrm>
            <a:off x="1164977" y="4886419"/>
            <a:ext cx="1526059" cy="338554"/>
          </a:xfrm>
          <a:prstGeom prst="rect">
            <a:avLst/>
          </a:prstGeom>
        </p:spPr>
        <p:txBody>
          <a:bodyPr wrap="none">
            <a:spAutoFit/>
          </a:bodyPr>
          <a:lstStyle/>
          <a:p>
            <a:r>
              <a:rPr lang="en-US" sz="1600" err="1">
                <a:hlinkClick r:id="rId6"/>
              </a:rPr>
              <a:t>info@theisn.org</a:t>
            </a:r>
            <a:endParaRPr lang="en-US" sz="1600"/>
          </a:p>
        </p:txBody>
      </p:sp>
      <p:pic>
        <p:nvPicPr>
          <p:cNvPr id="34" name="Picture 33">
            <a:extLst>
              <a:ext uri="{FF2B5EF4-FFF2-40B4-BE49-F238E27FC236}">
                <a16:creationId xmlns:a16="http://schemas.microsoft.com/office/drawing/2014/main" id="{765FCAF2-4401-A007-C8E8-3E4ACBF7C017}"/>
              </a:ext>
            </a:extLst>
          </p:cNvPr>
          <p:cNvPicPr>
            <a:picLocks noChangeAspect="1"/>
          </p:cNvPicPr>
          <p:nvPr/>
        </p:nvPicPr>
        <p:blipFill>
          <a:blip r:embed="rId7">
            <a:lum bright="70000" contrast="-70000"/>
          </a:blip>
          <a:stretch>
            <a:fillRect/>
          </a:stretch>
        </p:blipFill>
        <p:spPr>
          <a:xfrm>
            <a:off x="681504" y="4808102"/>
            <a:ext cx="528048" cy="528048"/>
          </a:xfrm>
          <a:prstGeom prst="rect">
            <a:avLst/>
          </a:prstGeom>
        </p:spPr>
      </p:pic>
      <p:sp>
        <p:nvSpPr>
          <p:cNvPr id="35" name="Rectangle 34">
            <a:extLst>
              <a:ext uri="{FF2B5EF4-FFF2-40B4-BE49-F238E27FC236}">
                <a16:creationId xmlns:a16="http://schemas.microsoft.com/office/drawing/2014/main" id="{1CE9B699-4050-419C-BF18-2DD5A31DE2EE}"/>
              </a:ext>
            </a:extLst>
          </p:cNvPr>
          <p:cNvSpPr/>
          <p:nvPr/>
        </p:nvSpPr>
        <p:spPr>
          <a:xfrm>
            <a:off x="5331502" y="2792638"/>
            <a:ext cx="2861040" cy="369332"/>
          </a:xfrm>
          <a:prstGeom prst="rect">
            <a:avLst/>
          </a:prstGeom>
        </p:spPr>
        <p:txBody>
          <a:bodyPr wrap="none">
            <a:spAutoFit/>
          </a:bodyPr>
          <a:lstStyle/>
          <a:p>
            <a:r>
              <a:rPr lang="en-US" b="1">
                <a:solidFill>
                  <a:srgbClr val="3C3A9A"/>
                </a:solidFill>
              </a:rPr>
              <a:t>Americas Operations Center</a:t>
            </a:r>
            <a:endParaRPr lang="en-US">
              <a:solidFill>
                <a:srgbClr val="3C3A9A"/>
              </a:solidFill>
            </a:endParaRPr>
          </a:p>
        </p:txBody>
      </p:sp>
      <p:sp>
        <p:nvSpPr>
          <p:cNvPr id="36" name="Rectangle 35">
            <a:extLst>
              <a:ext uri="{FF2B5EF4-FFF2-40B4-BE49-F238E27FC236}">
                <a16:creationId xmlns:a16="http://schemas.microsoft.com/office/drawing/2014/main" id="{0355B209-5D61-1D3E-C0D6-B7EBF54BB1F3}"/>
              </a:ext>
            </a:extLst>
          </p:cNvPr>
          <p:cNvSpPr/>
          <p:nvPr/>
        </p:nvSpPr>
        <p:spPr>
          <a:xfrm>
            <a:off x="5765134" y="3301229"/>
            <a:ext cx="3465500" cy="584775"/>
          </a:xfrm>
          <a:prstGeom prst="rect">
            <a:avLst/>
          </a:prstGeom>
        </p:spPr>
        <p:txBody>
          <a:bodyPr wrap="none">
            <a:spAutoFit/>
          </a:bodyPr>
          <a:lstStyle/>
          <a:p>
            <a:r>
              <a:rPr lang="en-US" sz="1600"/>
              <a:t>340 North Avenue 3rd Floor</a:t>
            </a:r>
            <a:br>
              <a:rPr lang="en-US" sz="1600"/>
            </a:br>
            <a:r>
              <a:rPr lang="en-US" sz="1600"/>
              <a:t>Cranford, NJ 07016-2496, United States</a:t>
            </a:r>
          </a:p>
        </p:txBody>
      </p:sp>
      <p:sp>
        <p:nvSpPr>
          <p:cNvPr id="37" name="Rectangle 36">
            <a:extLst>
              <a:ext uri="{FF2B5EF4-FFF2-40B4-BE49-F238E27FC236}">
                <a16:creationId xmlns:a16="http://schemas.microsoft.com/office/drawing/2014/main" id="{3062AAC6-0A0D-FD86-5B42-CA8D30FFF566}"/>
              </a:ext>
            </a:extLst>
          </p:cNvPr>
          <p:cNvSpPr/>
          <p:nvPr/>
        </p:nvSpPr>
        <p:spPr>
          <a:xfrm>
            <a:off x="5862928" y="4886419"/>
            <a:ext cx="1526059" cy="338554"/>
          </a:xfrm>
          <a:prstGeom prst="rect">
            <a:avLst/>
          </a:prstGeom>
        </p:spPr>
        <p:txBody>
          <a:bodyPr wrap="none">
            <a:spAutoFit/>
          </a:bodyPr>
          <a:lstStyle/>
          <a:p>
            <a:r>
              <a:rPr lang="en-US" sz="1600">
                <a:hlinkClick r:id="rId6"/>
              </a:rPr>
              <a:t>info@theisn.org</a:t>
            </a:r>
            <a:endParaRPr lang="en-US" sz="1600"/>
          </a:p>
        </p:txBody>
      </p:sp>
      <p:pic>
        <p:nvPicPr>
          <p:cNvPr id="38" name="Picture 37">
            <a:extLst>
              <a:ext uri="{FF2B5EF4-FFF2-40B4-BE49-F238E27FC236}">
                <a16:creationId xmlns:a16="http://schemas.microsoft.com/office/drawing/2014/main" id="{C538213E-20DC-AE68-4BFB-FEBB644F853E}"/>
              </a:ext>
            </a:extLst>
          </p:cNvPr>
          <p:cNvPicPr>
            <a:picLocks noChangeAspect="1"/>
          </p:cNvPicPr>
          <p:nvPr/>
        </p:nvPicPr>
        <p:blipFill>
          <a:blip r:embed="rId4">
            <a:duotone>
              <a:schemeClr val="bg2">
                <a:shade val="45000"/>
                <a:satMod val="135000"/>
              </a:schemeClr>
              <a:prstClr val="white"/>
            </a:duotone>
          </a:blip>
          <a:stretch>
            <a:fillRect/>
          </a:stretch>
        </p:blipFill>
        <p:spPr>
          <a:xfrm>
            <a:off x="5249826" y="3301230"/>
            <a:ext cx="460697" cy="460697"/>
          </a:xfrm>
          <a:prstGeom prst="rect">
            <a:avLst/>
          </a:prstGeom>
        </p:spPr>
      </p:pic>
      <p:pic>
        <p:nvPicPr>
          <p:cNvPr id="39" name="Picture 38">
            <a:extLst>
              <a:ext uri="{FF2B5EF4-FFF2-40B4-BE49-F238E27FC236}">
                <a16:creationId xmlns:a16="http://schemas.microsoft.com/office/drawing/2014/main" id="{BD401AB0-1667-3604-1FEA-F56D00F0E3AC}"/>
              </a:ext>
            </a:extLst>
          </p:cNvPr>
          <p:cNvPicPr>
            <a:picLocks noChangeAspect="1"/>
          </p:cNvPicPr>
          <p:nvPr/>
        </p:nvPicPr>
        <p:blipFill>
          <a:blip r:embed="rId7">
            <a:lum bright="70000" contrast="-70000"/>
          </a:blip>
          <a:stretch>
            <a:fillRect/>
          </a:stretch>
        </p:blipFill>
        <p:spPr>
          <a:xfrm>
            <a:off x="5273831" y="4806528"/>
            <a:ext cx="528048" cy="528048"/>
          </a:xfrm>
          <a:prstGeom prst="rect">
            <a:avLst/>
          </a:prstGeom>
        </p:spPr>
      </p:pic>
      <p:pic>
        <p:nvPicPr>
          <p:cNvPr id="40" name="Picture 39">
            <a:hlinkClick r:id="rId8"/>
            <a:extLst>
              <a:ext uri="{FF2B5EF4-FFF2-40B4-BE49-F238E27FC236}">
                <a16:creationId xmlns:a16="http://schemas.microsoft.com/office/drawing/2014/main" id="{783D5CD9-3481-BB08-0702-558A40770A59}"/>
              </a:ext>
            </a:extLst>
          </p:cNvPr>
          <p:cNvPicPr>
            <a:picLocks noChangeAspect="1"/>
          </p:cNvPicPr>
          <p:nvPr/>
        </p:nvPicPr>
        <p:blipFill>
          <a:blip r:embed="rId9"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414253" y="6028959"/>
            <a:ext cx="360000" cy="360000"/>
          </a:xfrm>
          <a:prstGeom prst="rect">
            <a:avLst/>
          </a:prstGeom>
        </p:spPr>
      </p:pic>
      <p:pic>
        <p:nvPicPr>
          <p:cNvPr id="41" name="Picture 40">
            <a:hlinkClick r:id="rId10"/>
            <a:extLst>
              <a:ext uri="{FF2B5EF4-FFF2-40B4-BE49-F238E27FC236}">
                <a16:creationId xmlns:a16="http://schemas.microsoft.com/office/drawing/2014/main" id="{BA621DCD-F370-FEE4-BA0A-7E7C0FBBFFEC}"/>
              </a:ext>
            </a:extLst>
          </p:cNvPr>
          <p:cNvPicPr>
            <a:picLocks noChangeAspect="1"/>
          </p:cNvPicPr>
          <p:nvPr/>
        </p:nvPicPr>
        <p:blipFill>
          <a:blip r:embed="rId11"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943271" y="6017587"/>
            <a:ext cx="360000" cy="360000"/>
          </a:xfrm>
          <a:prstGeom prst="rect">
            <a:avLst/>
          </a:prstGeom>
        </p:spPr>
      </p:pic>
      <p:pic>
        <p:nvPicPr>
          <p:cNvPr id="42" name="Picture 41">
            <a:hlinkClick r:id="rId12"/>
            <a:extLst>
              <a:ext uri="{FF2B5EF4-FFF2-40B4-BE49-F238E27FC236}">
                <a16:creationId xmlns:a16="http://schemas.microsoft.com/office/drawing/2014/main" id="{98F7BE78-F4F5-FCB6-3EF4-0596C508A416}"/>
              </a:ext>
            </a:extLst>
          </p:cNvPr>
          <p:cNvPicPr>
            <a:picLocks noChangeAspect="1"/>
          </p:cNvPicPr>
          <p:nvPr/>
        </p:nvPicPr>
        <p:blipFill>
          <a:blip r:embed="rId1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472289" y="6036059"/>
            <a:ext cx="360000" cy="360000"/>
          </a:xfrm>
          <a:prstGeom prst="rect">
            <a:avLst/>
          </a:prstGeom>
        </p:spPr>
      </p:pic>
      <p:pic>
        <p:nvPicPr>
          <p:cNvPr id="43" name="Picture 42">
            <a:hlinkClick r:id="rId14"/>
            <a:extLst>
              <a:ext uri="{FF2B5EF4-FFF2-40B4-BE49-F238E27FC236}">
                <a16:creationId xmlns:a16="http://schemas.microsoft.com/office/drawing/2014/main" id="{7E1DC0A6-5322-D3EC-DB6D-46E7EDBADC30}"/>
              </a:ext>
            </a:extLst>
          </p:cNvPr>
          <p:cNvPicPr>
            <a:picLocks noChangeAspect="1"/>
          </p:cNvPicPr>
          <p:nvPr/>
        </p:nvPicPr>
        <p:blipFill>
          <a:blip r:embed="rId1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968405" y="6068144"/>
            <a:ext cx="360000" cy="360000"/>
          </a:xfrm>
          <a:prstGeom prst="rect">
            <a:avLst/>
          </a:prstGeom>
        </p:spPr>
      </p:pic>
      <p:pic>
        <p:nvPicPr>
          <p:cNvPr id="44" name="Picture 43">
            <a:hlinkClick r:id="rId16"/>
            <a:extLst>
              <a:ext uri="{FF2B5EF4-FFF2-40B4-BE49-F238E27FC236}">
                <a16:creationId xmlns:a16="http://schemas.microsoft.com/office/drawing/2014/main" id="{3E721B49-EE51-4645-5D23-72D24DF4CD10}"/>
              </a:ext>
            </a:extLst>
          </p:cNvPr>
          <p:cNvPicPr>
            <a:picLocks noChangeAspect="1"/>
          </p:cNvPicPr>
          <p:nvPr/>
        </p:nvPicPr>
        <p:blipFill>
          <a:blip r:embed="rId1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001305" y="6036059"/>
            <a:ext cx="360000" cy="370617"/>
          </a:xfrm>
          <a:prstGeom prst="rect">
            <a:avLst/>
          </a:prstGeom>
        </p:spPr>
      </p:pic>
      <p:sp>
        <p:nvSpPr>
          <p:cNvPr id="45" name="Rectangle 44">
            <a:extLst>
              <a:ext uri="{FF2B5EF4-FFF2-40B4-BE49-F238E27FC236}">
                <a16:creationId xmlns:a16="http://schemas.microsoft.com/office/drawing/2014/main" id="{662AAB53-A432-2352-BA52-484650389AF7}"/>
              </a:ext>
            </a:extLst>
          </p:cNvPr>
          <p:cNvSpPr/>
          <p:nvPr/>
        </p:nvSpPr>
        <p:spPr>
          <a:xfrm>
            <a:off x="681504" y="6044249"/>
            <a:ext cx="1138389" cy="369332"/>
          </a:xfrm>
          <a:prstGeom prst="rect">
            <a:avLst/>
          </a:prstGeom>
        </p:spPr>
        <p:txBody>
          <a:bodyPr wrap="none">
            <a:spAutoFit/>
          </a:bodyPr>
          <a:lstStyle/>
          <a:p>
            <a:r>
              <a:rPr lang="en-US" b="1">
                <a:solidFill>
                  <a:srgbClr val="3C3A9A"/>
                </a:solidFill>
              </a:rPr>
              <a:t>Follow us </a:t>
            </a:r>
            <a:endParaRPr lang="en-US">
              <a:solidFill>
                <a:srgbClr val="3C3A9A"/>
              </a:solidFill>
            </a:endParaRPr>
          </a:p>
        </p:txBody>
      </p:sp>
      <p:pic>
        <p:nvPicPr>
          <p:cNvPr id="46" name="Picture 45">
            <a:extLst>
              <a:ext uri="{FF2B5EF4-FFF2-40B4-BE49-F238E27FC236}">
                <a16:creationId xmlns:a16="http://schemas.microsoft.com/office/drawing/2014/main" id="{4E35D73D-C9B2-1FC5-D8A4-A9FA53E11811}"/>
              </a:ext>
            </a:extLst>
          </p:cNvPr>
          <p:cNvPicPr>
            <a:picLocks noChangeAspect="1"/>
          </p:cNvPicPr>
          <p:nvPr/>
        </p:nvPicPr>
        <p:blipFill>
          <a:blip r:embed="rId5">
            <a:duotone>
              <a:schemeClr val="bg2">
                <a:shade val="45000"/>
                <a:satMod val="135000"/>
              </a:schemeClr>
              <a:prstClr val="white"/>
            </a:duotone>
          </a:blip>
          <a:stretch>
            <a:fillRect/>
          </a:stretch>
        </p:blipFill>
        <p:spPr>
          <a:xfrm>
            <a:off x="5273831" y="4081511"/>
            <a:ext cx="500809" cy="500809"/>
          </a:xfrm>
          <a:prstGeom prst="rect">
            <a:avLst/>
          </a:prstGeom>
        </p:spPr>
      </p:pic>
      <p:sp>
        <p:nvSpPr>
          <p:cNvPr id="47" name="Rectangle 46">
            <a:extLst>
              <a:ext uri="{FF2B5EF4-FFF2-40B4-BE49-F238E27FC236}">
                <a16:creationId xmlns:a16="http://schemas.microsoft.com/office/drawing/2014/main" id="{78260598-C4E6-EE1A-45DA-99D783D87BBA}"/>
              </a:ext>
            </a:extLst>
          </p:cNvPr>
          <p:cNvSpPr/>
          <p:nvPr/>
        </p:nvSpPr>
        <p:spPr>
          <a:xfrm>
            <a:off x="5754585" y="4202218"/>
            <a:ext cx="1619354" cy="338554"/>
          </a:xfrm>
          <a:prstGeom prst="rect">
            <a:avLst/>
          </a:prstGeom>
        </p:spPr>
        <p:txBody>
          <a:bodyPr wrap="none">
            <a:spAutoFit/>
          </a:bodyPr>
          <a:lstStyle/>
          <a:p>
            <a:r>
              <a:rPr lang="en-US" sz="1600"/>
              <a:t>+1 904 345 0866 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ISN-Global Kidney Health Atlas Survey</a:t>
            </a:r>
          </a:p>
        </p:txBody>
      </p:sp>
      <p:graphicFrame>
        <p:nvGraphicFramePr>
          <p:cNvPr id="5" name="Content Placeholder 4"/>
          <p:cNvGraphicFramePr>
            <a:graphicFrameLocks noGrp="1"/>
          </p:cNvGraphicFramePr>
          <p:nvPr>
            <p:ph idx="1"/>
          </p:nvPr>
        </p:nvGraphicFramePr>
        <p:xfrm>
          <a:off x="838200" y="1825625"/>
          <a:ext cx="10515600"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6381428" y="3459074"/>
            <a:ext cx="2083431" cy="1084439"/>
          </a:xfrm>
          <a:prstGeom prst="ellipse">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Date Placeholder 3">
            <a:extLst>
              <a:ext uri="{FF2B5EF4-FFF2-40B4-BE49-F238E27FC236}">
                <a16:creationId xmlns:a16="http://schemas.microsoft.com/office/drawing/2014/main" id="{CD306572-9FBC-0727-076F-8126A1F34AA3}"/>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3CD0397F-C033-03DC-BF32-BE0F317AFC9B}"/>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22737E03-A9C0-D6E8-FC27-AFF3A44D93D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5</a:t>
            </a:fld>
            <a:endParaRPr lang="en-US"/>
          </a:p>
        </p:txBody>
      </p:sp>
    </p:spTree>
    <p:extLst>
      <p:ext uri="{BB962C8B-B14F-4D97-AF65-F5344CB8AC3E}">
        <p14:creationId xmlns:p14="http://schemas.microsoft.com/office/powerpoint/2010/main" val="103908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AU" dirty="0"/>
              <a:t>Design and Scope </a:t>
            </a:r>
          </a:p>
        </p:txBody>
      </p:sp>
      <p:sp>
        <p:nvSpPr>
          <p:cNvPr id="3" name="Content Placeholder 2"/>
          <p:cNvSpPr>
            <a:spLocks noGrp="1"/>
          </p:cNvSpPr>
          <p:nvPr>
            <p:ph sz="half" idx="1"/>
          </p:nvPr>
        </p:nvSpPr>
        <p:spPr/>
        <p:txBody>
          <a:bodyPr>
            <a:noAutofit/>
          </a:bodyPr>
          <a:lstStyle/>
          <a:p>
            <a:r>
              <a:rPr lang="en-ZA" sz="2400" b="1">
                <a:solidFill>
                  <a:schemeClr val="accent1"/>
                </a:solidFill>
              </a:rPr>
              <a:t>Desk research (across countries and regions)</a:t>
            </a:r>
          </a:p>
          <a:p>
            <a:pPr lvl="1"/>
            <a:r>
              <a:rPr lang="en-ZA" sz="2000"/>
              <a:t>Published and grey literature review</a:t>
            </a:r>
          </a:p>
          <a:p>
            <a:pPr lvl="1"/>
            <a:r>
              <a:rPr lang="en-ZA" sz="2000"/>
              <a:t>Systematic review of kidney failure burden and outcomes</a:t>
            </a:r>
          </a:p>
          <a:p>
            <a:pPr lvl="1"/>
            <a:r>
              <a:rPr lang="en-ZA" sz="2000"/>
              <a:t>Data extraction from major kidney registries (USRDS, ERA-EDTA) and relevant national registries where available </a:t>
            </a:r>
          </a:p>
          <a:p>
            <a:pPr lvl="1"/>
            <a:r>
              <a:rPr lang="en-ZA" sz="2000"/>
              <a:t>Scoping review of KRT cost estimates</a:t>
            </a:r>
            <a:endParaRPr lang="en-AU" sz="2000"/>
          </a:p>
          <a:p>
            <a:endParaRPr lang="en-AU" sz="2000" b="1"/>
          </a:p>
          <a:p>
            <a:pPr marL="0" indent="0">
              <a:buNone/>
            </a:pPr>
            <a:endParaRPr lang="en-AU" sz="2400"/>
          </a:p>
        </p:txBody>
      </p:sp>
      <p:sp>
        <p:nvSpPr>
          <p:cNvPr id="7" name="Content Placeholder 6">
            <a:extLst>
              <a:ext uri="{FF2B5EF4-FFF2-40B4-BE49-F238E27FC236}">
                <a16:creationId xmlns:a16="http://schemas.microsoft.com/office/drawing/2014/main" id="{715E630F-844A-6C0D-7794-ED3E2E206F01}"/>
              </a:ext>
            </a:extLst>
          </p:cNvPr>
          <p:cNvSpPr>
            <a:spLocks noGrp="1"/>
          </p:cNvSpPr>
          <p:nvPr>
            <p:ph sz="half" idx="2"/>
          </p:nvPr>
        </p:nvSpPr>
        <p:spPr/>
        <p:txBody>
          <a:bodyPr/>
          <a:lstStyle/>
          <a:p>
            <a:r>
              <a:rPr lang="en-AU" sz="2400" b="1">
                <a:solidFill>
                  <a:schemeClr val="accent1"/>
                </a:solidFill>
              </a:rPr>
              <a:t>Online questionnaire-based survey July – September 2022</a:t>
            </a:r>
          </a:p>
          <a:p>
            <a:pPr lvl="1"/>
            <a:r>
              <a:rPr lang="fr-BE" sz="2000"/>
              <a:t>3 </a:t>
            </a:r>
            <a:r>
              <a:rPr lang="en-ZA" sz="2000"/>
              <a:t>languages</a:t>
            </a:r>
            <a:r>
              <a:rPr lang="fr-BE" sz="2000"/>
              <a:t> (English, French, </a:t>
            </a:r>
            <a:r>
              <a:rPr lang="en-ZA" sz="2000"/>
              <a:t>Spanish</a:t>
            </a:r>
            <a:r>
              <a:rPr lang="fr-BE" sz="2000"/>
              <a:t>)</a:t>
            </a:r>
          </a:p>
          <a:p>
            <a:pPr lvl="1"/>
            <a:r>
              <a:rPr lang="fr-BE" sz="2000"/>
              <a:t>191 countries </a:t>
            </a:r>
            <a:r>
              <a:rPr lang="fr-BE" sz="2000" err="1"/>
              <a:t>contacted</a:t>
            </a:r>
            <a:endParaRPr lang="en-US" sz="2000"/>
          </a:p>
          <a:p>
            <a:pPr lvl="1"/>
            <a:r>
              <a:rPr lang="fr-BE" sz="2000"/>
              <a:t>≥3 </a:t>
            </a:r>
            <a:r>
              <a:rPr lang="en-ZA" sz="2000"/>
              <a:t>stakeholders</a:t>
            </a:r>
            <a:r>
              <a:rPr lang="fr-BE" sz="2000"/>
              <a:t> per country</a:t>
            </a:r>
            <a:endParaRPr lang="en-ZA" sz="2000"/>
          </a:p>
          <a:p>
            <a:pPr lvl="2"/>
            <a:r>
              <a:rPr lang="en-ZA" sz="1400"/>
              <a:t>National nephrology society leadership</a:t>
            </a:r>
          </a:p>
          <a:p>
            <a:pPr lvl="2"/>
            <a:r>
              <a:rPr lang="en-ZA" sz="1400"/>
              <a:t>Healthcare policymakers</a:t>
            </a:r>
          </a:p>
          <a:p>
            <a:pPr lvl="2"/>
            <a:r>
              <a:rPr lang="en-ZA" sz="1400"/>
              <a:t>Patients / patient advocacy groups</a:t>
            </a:r>
          </a:p>
          <a:p>
            <a:pPr lvl="1"/>
            <a:r>
              <a:rPr lang="en-ZA" sz="2000"/>
              <a:t>Discrepancies resolved by follow-up conferences with regional board chairs and country nephrology leaders</a:t>
            </a:r>
          </a:p>
          <a:p>
            <a:pPr lvl="1"/>
            <a:endParaRPr lang="en-ZA" sz="2000"/>
          </a:p>
          <a:p>
            <a:endParaRPr lang="LID4096"/>
          </a:p>
        </p:txBody>
      </p:sp>
      <p:sp>
        <p:nvSpPr>
          <p:cNvPr id="4" name="Date Placeholder 3">
            <a:extLst>
              <a:ext uri="{FF2B5EF4-FFF2-40B4-BE49-F238E27FC236}">
                <a16:creationId xmlns:a16="http://schemas.microsoft.com/office/drawing/2014/main" id="{E3D39FE1-7E33-1B60-DBD9-CC8DD8CBD39B}"/>
              </a:ext>
            </a:extLst>
          </p:cNvPr>
          <p:cNvSpPr>
            <a:spLocks noGrp="1"/>
          </p:cNvSpPr>
          <p:nvPr>
            <p:ph type="dt" sz="half" idx="10"/>
          </p:nvPr>
        </p:nvSpPr>
        <p:spPr/>
        <p:txBody>
          <a:bodyPr/>
          <a:lstStyle/>
          <a:p>
            <a:r>
              <a:rPr lang="en-GB" dirty="0"/>
              <a:t>July 2023</a:t>
            </a:r>
            <a:endParaRPr lang="en-US" dirty="0"/>
          </a:p>
        </p:txBody>
      </p:sp>
      <p:sp>
        <p:nvSpPr>
          <p:cNvPr id="5" name="Footer Placeholder 4">
            <a:extLst>
              <a:ext uri="{FF2B5EF4-FFF2-40B4-BE49-F238E27FC236}">
                <a16:creationId xmlns:a16="http://schemas.microsoft.com/office/drawing/2014/main" id="{0065D606-8FAC-41EB-6041-319110E2513F}"/>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5E1A252D-C033-EA98-E31A-21D6642E04B9}"/>
              </a:ext>
            </a:extLst>
          </p:cNvPr>
          <p:cNvSpPr>
            <a:spLocks noGrp="1"/>
          </p:cNvSpPr>
          <p:nvPr>
            <p:ph type="sldNum" sz="quarter" idx="4"/>
          </p:nvPr>
        </p:nvSpPr>
        <p:spPr/>
        <p:txBody>
          <a:bodyPr/>
          <a:lstStyle/>
          <a:p>
            <a:fld id="{4A9CEFBC-9863-BD47-BA2B-008170C231CB}" type="slidenum">
              <a:rPr lang="en-US" smtClean="0"/>
              <a:pPr/>
              <a:t>6</a:t>
            </a:fld>
            <a:endParaRPr lang="en-US"/>
          </a:p>
        </p:txBody>
      </p:sp>
    </p:spTree>
    <p:extLst>
      <p:ext uri="{BB962C8B-B14F-4D97-AF65-F5344CB8AC3E}">
        <p14:creationId xmlns:p14="http://schemas.microsoft.com/office/powerpoint/2010/main" val="2355064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2279714" y="1008000"/>
            <a:ext cx="7655170" cy="5839778"/>
          </a:xfrm>
          <a:prstGeom prst="rect">
            <a:avLst/>
          </a:prstGeom>
        </p:spPr>
      </p:pic>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Overall Survey Components</a:t>
            </a:r>
          </a:p>
        </p:txBody>
      </p:sp>
      <p:sp>
        <p:nvSpPr>
          <p:cNvPr id="2" name="Date Placeholder 3">
            <a:extLst>
              <a:ext uri="{FF2B5EF4-FFF2-40B4-BE49-F238E27FC236}">
                <a16:creationId xmlns:a16="http://schemas.microsoft.com/office/drawing/2014/main" id="{CE09CED7-3C42-8235-01B8-9ED2A00F6745}"/>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4" name="Footer Placeholder 4">
            <a:extLst>
              <a:ext uri="{FF2B5EF4-FFF2-40B4-BE49-F238E27FC236}">
                <a16:creationId xmlns:a16="http://schemas.microsoft.com/office/drawing/2014/main" id="{D5FB313F-31FE-CA63-0380-732A96D1589A}"/>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85A26D48-4566-8B9B-64C8-BB88E3DFEEF6}"/>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7</a:t>
            </a:fld>
            <a:endParaRPr lang="en-US"/>
          </a:p>
        </p:txBody>
      </p:sp>
    </p:spTree>
    <p:extLst>
      <p:ext uri="{BB962C8B-B14F-4D97-AF65-F5344CB8AC3E}">
        <p14:creationId xmlns:p14="http://schemas.microsoft.com/office/powerpoint/2010/main" val="120286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Overall ISN-GKHA response</a:t>
            </a:r>
          </a:p>
        </p:txBody>
      </p:sp>
      <p:pic>
        <p:nvPicPr>
          <p:cNvPr id="2" name="Picture 1">
            <a:extLst>
              <a:ext uri="{FF2B5EF4-FFF2-40B4-BE49-F238E27FC236}">
                <a16:creationId xmlns:a16="http://schemas.microsoft.com/office/drawing/2014/main" id="{5A1AD84F-1CC4-85A3-8A40-49376FCCE24B}"/>
              </a:ext>
            </a:extLst>
          </p:cNvPr>
          <p:cNvPicPr>
            <a:picLocks noChangeAspect="1"/>
          </p:cNvPicPr>
          <p:nvPr/>
        </p:nvPicPr>
        <p:blipFill>
          <a:blip r:embed="rId2"/>
          <a:stretch>
            <a:fillRect/>
          </a:stretch>
        </p:blipFill>
        <p:spPr>
          <a:xfrm>
            <a:off x="479782" y="1029848"/>
            <a:ext cx="8393630" cy="5352884"/>
          </a:xfrm>
          <a:prstGeom prst="rect">
            <a:avLst/>
          </a:prstGeom>
        </p:spPr>
      </p:pic>
      <p:sp>
        <p:nvSpPr>
          <p:cNvPr id="4" name="TextBox 3">
            <a:extLst>
              <a:ext uri="{FF2B5EF4-FFF2-40B4-BE49-F238E27FC236}">
                <a16:creationId xmlns:a16="http://schemas.microsoft.com/office/drawing/2014/main" id="{2F41DA9F-DC1B-B32D-3570-512D1A5747BC}"/>
              </a:ext>
            </a:extLst>
          </p:cNvPr>
          <p:cNvSpPr txBox="1"/>
          <p:nvPr/>
        </p:nvSpPr>
        <p:spPr>
          <a:xfrm>
            <a:off x="7001781" y="891387"/>
            <a:ext cx="2427203" cy="646331"/>
          </a:xfrm>
          <a:prstGeom prst="rect">
            <a:avLst/>
          </a:prstGeom>
          <a:noFill/>
        </p:spPr>
        <p:txBody>
          <a:bodyPr wrap="none" rtlCol="0">
            <a:spAutoFit/>
          </a:bodyPr>
          <a:lstStyle/>
          <a:p>
            <a:r>
              <a:rPr lang="en-AU" sz="3600" b="1">
                <a:solidFill>
                  <a:schemeClr val="accent4"/>
                </a:solidFill>
              </a:rPr>
              <a:t>167</a:t>
            </a:r>
            <a:r>
              <a:rPr lang="en-AU" b="1">
                <a:solidFill>
                  <a:schemeClr val="accent1"/>
                </a:solidFill>
              </a:rPr>
              <a:t> countries (92%)</a:t>
            </a:r>
          </a:p>
        </p:txBody>
      </p:sp>
      <p:sp>
        <p:nvSpPr>
          <p:cNvPr id="5" name="TextBox 4">
            <a:extLst>
              <a:ext uri="{FF2B5EF4-FFF2-40B4-BE49-F238E27FC236}">
                <a16:creationId xmlns:a16="http://schemas.microsoft.com/office/drawing/2014/main" id="{AEE00B4C-2EDA-83EF-CA47-7D698B77DC24}"/>
              </a:ext>
            </a:extLst>
          </p:cNvPr>
          <p:cNvSpPr txBox="1"/>
          <p:nvPr/>
        </p:nvSpPr>
        <p:spPr>
          <a:xfrm>
            <a:off x="9026752" y="5043283"/>
            <a:ext cx="2711948" cy="923330"/>
          </a:xfrm>
          <a:prstGeom prst="rect">
            <a:avLst/>
          </a:prstGeom>
          <a:noFill/>
        </p:spPr>
        <p:txBody>
          <a:bodyPr wrap="square" rtlCol="0">
            <a:spAutoFit/>
          </a:bodyPr>
          <a:lstStyle/>
          <a:p>
            <a:r>
              <a:rPr lang="en-AU">
                <a:solidFill>
                  <a:schemeClr val="accent1"/>
                </a:solidFill>
              </a:rPr>
              <a:t>108 countries participated in the 2017, 2019, and 2023 GKHA surveys</a:t>
            </a:r>
          </a:p>
        </p:txBody>
      </p:sp>
      <p:sp>
        <p:nvSpPr>
          <p:cNvPr id="6" name="Date Placeholder 3">
            <a:extLst>
              <a:ext uri="{FF2B5EF4-FFF2-40B4-BE49-F238E27FC236}">
                <a16:creationId xmlns:a16="http://schemas.microsoft.com/office/drawing/2014/main" id="{10DEB5DC-2D01-46AE-30A2-D918789D2A4C}"/>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FC24DCAF-CB2E-30AE-7F7F-D07D6BBF8DAF}"/>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367EF862-6601-125C-6BEA-A138E742637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8</a:t>
            </a:fld>
            <a:endParaRPr lang="en-US" dirty="0"/>
          </a:p>
        </p:txBody>
      </p:sp>
      <p:sp>
        <p:nvSpPr>
          <p:cNvPr id="9" name="TextBox 8">
            <a:extLst>
              <a:ext uri="{FF2B5EF4-FFF2-40B4-BE49-F238E27FC236}">
                <a16:creationId xmlns:a16="http://schemas.microsoft.com/office/drawing/2014/main" id="{83CB1316-A2E1-F483-43D6-1499C39BA801}"/>
              </a:ext>
            </a:extLst>
          </p:cNvPr>
          <p:cNvSpPr txBox="1"/>
          <p:nvPr/>
        </p:nvSpPr>
        <p:spPr>
          <a:xfrm>
            <a:off x="8301552" y="1608161"/>
            <a:ext cx="3221467" cy="646331"/>
          </a:xfrm>
          <a:prstGeom prst="rect">
            <a:avLst/>
          </a:prstGeom>
          <a:noFill/>
        </p:spPr>
        <p:txBody>
          <a:bodyPr wrap="square">
            <a:spAutoFit/>
          </a:bodyPr>
          <a:lstStyle/>
          <a:p>
            <a:r>
              <a:rPr lang="en-AU" sz="3600" b="1">
                <a:solidFill>
                  <a:schemeClr val="accent4"/>
                </a:solidFill>
              </a:rPr>
              <a:t>97% </a:t>
            </a:r>
            <a:r>
              <a:rPr lang="en-AU" b="1">
                <a:solidFill>
                  <a:schemeClr val="accent1"/>
                </a:solidFill>
              </a:rPr>
              <a:t>world’s population</a:t>
            </a:r>
          </a:p>
        </p:txBody>
      </p:sp>
      <p:sp>
        <p:nvSpPr>
          <p:cNvPr id="11" name="TextBox 10">
            <a:extLst>
              <a:ext uri="{FF2B5EF4-FFF2-40B4-BE49-F238E27FC236}">
                <a16:creationId xmlns:a16="http://schemas.microsoft.com/office/drawing/2014/main" id="{A94CB617-3326-9A3C-1E9D-C6A521AA3EE9}"/>
              </a:ext>
            </a:extLst>
          </p:cNvPr>
          <p:cNvSpPr txBox="1"/>
          <p:nvPr/>
        </p:nvSpPr>
        <p:spPr>
          <a:xfrm>
            <a:off x="8610599" y="2434035"/>
            <a:ext cx="3135406" cy="923330"/>
          </a:xfrm>
          <a:prstGeom prst="rect">
            <a:avLst/>
          </a:prstGeom>
          <a:noFill/>
        </p:spPr>
        <p:txBody>
          <a:bodyPr wrap="square">
            <a:spAutoFit/>
          </a:bodyPr>
          <a:lstStyle/>
          <a:p>
            <a:pPr>
              <a:tabLst>
                <a:tab pos="806450" algn="l"/>
              </a:tabLst>
            </a:pPr>
            <a:r>
              <a:rPr lang="en-AU" sz="3600" b="1">
                <a:solidFill>
                  <a:schemeClr val="accent4"/>
                </a:solidFill>
              </a:rPr>
              <a:t>329	</a:t>
            </a:r>
            <a:r>
              <a:rPr lang="en-AU" b="1">
                <a:solidFill>
                  <a:schemeClr val="accent1"/>
                </a:solidFill>
              </a:rPr>
              <a:t>individuals (63%) 	response</a:t>
            </a:r>
          </a:p>
        </p:txBody>
      </p:sp>
      <p:sp>
        <p:nvSpPr>
          <p:cNvPr id="13" name="TextBox 12">
            <a:extLst>
              <a:ext uri="{FF2B5EF4-FFF2-40B4-BE49-F238E27FC236}">
                <a16:creationId xmlns:a16="http://schemas.microsoft.com/office/drawing/2014/main" id="{756559F1-AA47-55A3-6D90-C65675C4A1A0}"/>
              </a:ext>
            </a:extLst>
          </p:cNvPr>
          <p:cNvSpPr txBox="1"/>
          <p:nvPr/>
        </p:nvSpPr>
        <p:spPr>
          <a:xfrm>
            <a:off x="8577273" y="3485053"/>
            <a:ext cx="3241885" cy="923330"/>
          </a:xfrm>
          <a:prstGeom prst="rect">
            <a:avLst/>
          </a:prstGeom>
          <a:noFill/>
        </p:spPr>
        <p:txBody>
          <a:bodyPr wrap="square">
            <a:spAutoFit/>
          </a:bodyPr>
          <a:lstStyle/>
          <a:p>
            <a:pPr>
              <a:tabLst>
                <a:tab pos="358775" algn="l"/>
              </a:tabLst>
            </a:pPr>
            <a:r>
              <a:rPr lang="en-AU" sz="3600" b="1">
                <a:solidFill>
                  <a:schemeClr val="accent4"/>
                </a:solidFill>
              </a:rPr>
              <a:t>2</a:t>
            </a:r>
            <a:r>
              <a:rPr lang="en-AU" sz="3600" b="1">
                <a:solidFill>
                  <a:schemeClr val="accent1"/>
                </a:solidFill>
              </a:rPr>
              <a:t>	</a:t>
            </a:r>
            <a:r>
              <a:rPr lang="en-AU" b="1">
                <a:solidFill>
                  <a:schemeClr val="accent1"/>
                </a:solidFill>
              </a:rPr>
              <a:t>respondents/country</a:t>
            </a:r>
            <a:br>
              <a:rPr lang="en-AU" b="1">
                <a:solidFill>
                  <a:schemeClr val="accent1"/>
                </a:solidFill>
              </a:rPr>
            </a:br>
            <a:r>
              <a:rPr lang="en-AU" b="1">
                <a:solidFill>
                  <a:schemeClr val="accent1"/>
                </a:solidFill>
              </a:rPr>
              <a:t> 	(IQR 2-3)</a:t>
            </a:r>
          </a:p>
        </p:txBody>
      </p:sp>
    </p:spTree>
    <p:extLst>
      <p:ext uri="{BB962C8B-B14F-4D97-AF65-F5344CB8AC3E}">
        <p14:creationId xmlns:p14="http://schemas.microsoft.com/office/powerpoint/2010/main" val="326330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US" sz="3200" dirty="0">
                <a:solidFill>
                  <a:srgbClr val="283378"/>
                </a:solidFill>
                <a:latin typeface="Arial" panose="020B0604020202020204" pitchFamily="34" charset="0"/>
                <a:cs typeface="Arial" panose="020B0604020202020204" pitchFamily="34" charset="0"/>
              </a:rPr>
              <a:t>Results presented by ISN regions </a:t>
            </a:r>
          </a:p>
        </p:txBody>
      </p:sp>
      <p:pic>
        <p:nvPicPr>
          <p:cNvPr id="3" name="Picture 2">
            <a:extLst>
              <a:ext uri="{FF2B5EF4-FFF2-40B4-BE49-F238E27FC236}">
                <a16:creationId xmlns:a16="http://schemas.microsoft.com/office/drawing/2014/main" id="{160C45C6-0925-01DC-E14E-D23600101E74}"/>
              </a:ext>
            </a:extLst>
          </p:cNvPr>
          <p:cNvPicPr>
            <a:picLocks noChangeAspect="1"/>
          </p:cNvPicPr>
          <p:nvPr/>
        </p:nvPicPr>
        <p:blipFill>
          <a:blip r:embed="rId2"/>
          <a:stretch>
            <a:fillRect/>
          </a:stretch>
        </p:blipFill>
        <p:spPr>
          <a:xfrm>
            <a:off x="2371878" y="1134081"/>
            <a:ext cx="7718846" cy="5505750"/>
          </a:xfrm>
          <a:prstGeom prst="rect">
            <a:avLst/>
          </a:prstGeom>
        </p:spPr>
      </p:pic>
      <p:sp>
        <p:nvSpPr>
          <p:cNvPr id="6" name="Date Placeholder 3">
            <a:extLst>
              <a:ext uri="{FF2B5EF4-FFF2-40B4-BE49-F238E27FC236}">
                <a16:creationId xmlns:a16="http://schemas.microsoft.com/office/drawing/2014/main" id="{C533B567-71F5-4D33-C212-D4F91E0E04CD}"/>
              </a:ext>
            </a:extLst>
          </p:cNvPr>
          <p:cNvSpPr>
            <a:spLocks noGrp="1"/>
          </p:cNvSpPr>
          <p:nvPr>
            <p:ph type="dt" sz="half" idx="2"/>
          </p:nvPr>
        </p:nvSpPr>
        <p:spPr>
          <a:xfrm>
            <a:off x="838200" y="6536974"/>
            <a:ext cx="2743200" cy="365125"/>
          </a:xfrm>
        </p:spPr>
        <p:txBody>
          <a:bodyPr/>
          <a:lstStyle/>
          <a:p>
            <a:r>
              <a:rPr lang="en-GB" dirty="0"/>
              <a:t>July 2023</a:t>
            </a:r>
            <a:endParaRPr lang="en-US" dirty="0"/>
          </a:p>
        </p:txBody>
      </p:sp>
      <p:sp>
        <p:nvSpPr>
          <p:cNvPr id="7" name="Footer Placeholder 4">
            <a:extLst>
              <a:ext uri="{FF2B5EF4-FFF2-40B4-BE49-F238E27FC236}">
                <a16:creationId xmlns:a16="http://schemas.microsoft.com/office/drawing/2014/main" id="{BE6ACC80-9216-EB9A-0033-0AAA33F17617}"/>
              </a:ext>
            </a:extLst>
          </p:cNvPr>
          <p:cNvSpPr>
            <a:spLocks noGrp="1"/>
          </p:cNvSpPr>
          <p:nvPr>
            <p:ph type="ftr" sz="quarter" idx="3"/>
          </p:nvPr>
        </p:nvSpPr>
        <p:spPr>
          <a:xfrm>
            <a:off x="4038600" y="6536974"/>
            <a:ext cx="4114800" cy="365125"/>
          </a:xfrm>
        </p:spPr>
        <p:txBody>
          <a:bodyPr/>
          <a:lstStyle/>
          <a:p>
            <a:r>
              <a:rPr lang="en-US" dirty="0"/>
              <a:t>International Society of Nephrology</a:t>
            </a:r>
          </a:p>
        </p:txBody>
      </p:sp>
      <p:sp>
        <p:nvSpPr>
          <p:cNvPr id="8" name="Slide Number Placeholder 5">
            <a:extLst>
              <a:ext uri="{FF2B5EF4-FFF2-40B4-BE49-F238E27FC236}">
                <a16:creationId xmlns:a16="http://schemas.microsoft.com/office/drawing/2014/main" id="{25F3AB59-0C61-686E-CE6A-0DE893F28A18}"/>
              </a:ext>
            </a:extLst>
          </p:cNvPr>
          <p:cNvSpPr>
            <a:spLocks noGrp="1"/>
          </p:cNvSpPr>
          <p:nvPr>
            <p:ph type="sldNum" sz="quarter" idx="4"/>
          </p:nvPr>
        </p:nvSpPr>
        <p:spPr>
          <a:xfrm>
            <a:off x="8610602" y="6557656"/>
            <a:ext cx="3381375" cy="365125"/>
          </a:xfrm>
        </p:spPr>
        <p:txBody>
          <a:bodyPr/>
          <a:lstStyle/>
          <a:p>
            <a:fld id="{4A9CEFBC-9863-BD47-BA2B-008170C231CB}" type="slidenum">
              <a:rPr lang="en-US" smtClean="0"/>
              <a:pPr/>
              <a:t>9</a:t>
            </a:fld>
            <a:endParaRPr lang="en-US" dirty="0"/>
          </a:p>
        </p:txBody>
      </p:sp>
    </p:spTree>
    <p:extLst>
      <p:ext uri="{BB962C8B-B14F-4D97-AF65-F5344CB8AC3E}">
        <p14:creationId xmlns:p14="http://schemas.microsoft.com/office/powerpoint/2010/main" val="4243991276"/>
      </p:ext>
    </p:extLst>
  </p:cSld>
  <p:clrMapOvr>
    <a:masterClrMapping/>
  </p:clrMapOvr>
</p:sld>
</file>

<file path=ppt/theme/theme1.xml><?xml version="1.0" encoding="utf-8"?>
<a:theme xmlns:a="http://schemas.openxmlformats.org/drawingml/2006/main" name="Office Theme">
  <a:themeElements>
    <a:clrScheme name="ISN 2022">
      <a:dk1>
        <a:srgbClr val="000000"/>
      </a:dk1>
      <a:lt1>
        <a:srgbClr val="FFFFFF"/>
      </a:lt1>
      <a:dk2>
        <a:srgbClr val="44546A"/>
      </a:dk2>
      <a:lt2>
        <a:srgbClr val="E7E6E6"/>
      </a:lt2>
      <a:accent1>
        <a:srgbClr val="3C4596"/>
      </a:accent1>
      <a:accent2>
        <a:srgbClr val="283378"/>
      </a:accent2>
      <a:accent3>
        <a:srgbClr val="72C3B9"/>
      </a:accent3>
      <a:accent4>
        <a:srgbClr val="EF7962"/>
      </a:accent4>
      <a:accent5>
        <a:srgbClr val="FFDA76"/>
      </a:accent5>
      <a:accent6>
        <a:srgbClr val="D5D5D5"/>
      </a:accent6>
      <a:hlink>
        <a:srgbClr val="4248A9"/>
      </a:hlink>
      <a:folHlink>
        <a:srgbClr val="FD705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09 ISN Activities SlideDeck 2022 .pptx" id="{C0D468F0-1A5C-4FCC-9B7C-C591EBB6F70D}" vid="{CF6BFF4D-DCAE-4F77-B319-4BF2B5AF1F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2EFDB3CC569C4C8709EF2E2FCD4DD1" ma:contentTypeVersion="21" ma:contentTypeDescription="Create a new document." ma:contentTypeScope="" ma:versionID="d58ac3fdedd9ad1ab0a77315264ff983">
  <xsd:schema xmlns:xsd="http://www.w3.org/2001/XMLSchema" xmlns:xs="http://www.w3.org/2001/XMLSchema" xmlns:p="http://schemas.microsoft.com/office/2006/metadata/properties" xmlns:ns1="http://schemas.microsoft.com/sharepoint/v3" xmlns:ns2="5bb30524-c5cc-4ab6-b3e3-7acb34e1d48a" xmlns:ns3="8d39dae6-3a04-4f8f-91ef-910acbbf4883" xmlns:ns4="http://schemas.microsoft.com/sharepoint/v3/fields" targetNamespace="http://schemas.microsoft.com/office/2006/metadata/properties" ma:root="true" ma:fieldsID="f7bb827dacb319c1e726d7e652f64458" ns1:_="" ns2:_="" ns3:_="" ns4:_="">
    <xsd:import namespace="http://schemas.microsoft.com/sharepoint/v3"/>
    <xsd:import namespace="5bb30524-c5cc-4ab6-b3e3-7acb34e1d48a"/>
    <xsd:import namespace="8d39dae6-3a04-4f8f-91ef-910acbbf4883"/>
    <xsd:import namespace="http://schemas.microsoft.com/sharepoint/v3/fields"/>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Status"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4:_Format"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b30524-c5cc-4ab6-b3e3-7acb34e1d4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Status" ma:index="16" nillable="true" ma:displayName="Status" ma:format="Dropdown" ma:internalName="Status">
      <xsd:simpleType>
        <xsd:restriction base="dms:Text">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f1b091-0422-4f9c-b31b-6eb16863af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39dae6-3a04-4f8f-91ef-910acbbf488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37f5380c-2a5e-41a0-9e8f-614032ea020b}" ma:internalName="TaxCatchAll" ma:showField="CatchAllData" ma:web="8d39dae6-3a04-4f8f-91ef-910acbbf48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Format" ma:index="27" nillable="true" ma:displayName="Format" ma:description="Media-type, file format or dimensions" ma:internalName="_Forma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5bb30524-c5cc-4ab6-b3e3-7acb34e1d48a" xsi:nil="true"/>
    <_ip_UnifiedCompliancePolicyUIAction xmlns="http://schemas.microsoft.com/sharepoint/v3" xsi:nil="true"/>
    <_ip_UnifiedCompliancePolicyProperties xmlns="http://schemas.microsoft.com/sharepoint/v3" xsi:nil="true"/>
    <lcf76f155ced4ddcb4097134ff3c332f xmlns="5bb30524-c5cc-4ab6-b3e3-7acb34e1d48a">
      <Terms xmlns="http://schemas.microsoft.com/office/infopath/2007/PartnerControls"/>
    </lcf76f155ced4ddcb4097134ff3c332f>
    <TaxCatchAll xmlns="8d39dae6-3a04-4f8f-91ef-910acbbf4883" xsi:nil="true"/>
    <_Forma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A7D067-FFC9-43AC-8EB3-B0246B6117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b30524-c5cc-4ab6-b3e3-7acb34e1d48a"/>
    <ds:schemaRef ds:uri="8d39dae6-3a04-4f8f-91ef-910acbbf488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924C01-0F0A-47E2-901A-F34A987E3F61}">
  <ds:schemaRefs>
    <ds:schemaRef ds:uri="5bb30524-c5cc-4ab6-b3e3-7acb34e1d48a"/>
    <ds:schemaRef ds:uri="http://purl.org/dc/terms/"/>
    <ds:schemaRef ds:uri="http://schemas.microsoft.com/sharepoint/v3"/>
    <ds:schemaRef ds:uri="http://schemas.microsoft.com/office/2006/documentManagement/types"/>
    <ds:schemaRef ds:uri="http://purl.org/dc/elements/1.1/"/>
    <ds:schemaRef ds:uri="http://www.w3.org/XML/1998/namespace"/>
    <ds:schemaRef ds:uri="http://purl.org/dc/dcmitype/"/>
    <ds:schemaRef ds:uri="http://schemas.openxmlformats.org/package/2006/metadata/core-properties"/>
    <ds:schemaRef ds:uri="8d39dae6-3a04-4f8f-91ef-910acbbf4883"/>
    <ds:schemaRef ds:uri="http://schemas.microsoft.com/office/infopath/2007/PartnerControls"/>
    <ds:schemaRef ds:uri="http://schemas.microsoft.com/sharepoint/v3/fields"/>
    <ds:schemaRef ds:uri="http://schemas.microsoft.com/office/2006/metadata/properties"/>
  </ds:schemaRefs>
</ds:datastoreItem>
</file>

<file path=customXml/itemProps3.xml><?xml version="1.0" encoding="utf-8"?>
<ds:datastoreItem xmlns:ds="http://schemas.openxmlformats.org/officeDocument/2006/customXml" ds:itemID="{F4DFD074-5C6F-487D-957C-68B223AF9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2023 ISN-GKHA_Regional Slides_Middle East_v0.1</Template>
  <TotalTime>17</TotalTime>
  <Words>4898</Words>
  <Application>Microsoft Office PowerPoint</Application>
  <PresentationFormat>Widescreen</PresentationFormat>
  <Paragraphs>1687</Paragraphs>
  <Slides>40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Courier New</vt:lpstr>
      <vt:lpstr>Gill Sans MT</vt:lpstr>
      <vt:lpstr>Office Theme</vt:lpstr>
      <vt:lpstr>PowerPoint Presentation</vt:lpstr>
      <vt:lpstr>2023 ISN-GLOBAL  KIDNEY HEALTH ATLAS  (ISN-GKHA)  ISN MIDDLE EAST REGION</vt:lpstr>
      <vt:lpstr>PowerPoint Presentation</vt:lpstr>
      <vt:lpstr>Aim of the ISN-Global Kidney Health Atlas</vt:lpstr>
      <vt:lpstr>ISN-Global Kidney Health Atlas Survey</vt:lpstr>
      <vt:lpstr>Design and Scope </vt:lpstr>
      <vt:lpstr>Overall Survey Components</vt:lpstr>
      <vt:lpstr>Overall ISN-GKHA response</vt:lpstr>
      <vt:lpstr>Results presented by ISN regions </vt:lpstr>
      <vt:lpstr>ISN Region: The Middle East</vt:lpstr>
      <vt:lpstr>Demographics</vt:lpstr>
      <vt:lpstr>Demographics</vt:lpstr>
      <vt:lpstr>CKD and its risk factors burden</vt:lpstr>
      <vt:lpstr>Burden of kidney failure </vt:lpstr>
      <vt:lpstr>Burden of kidney failure (cont’d) </vt:lpstr>
      <vt:lpstr>Annual cost of KRT</vt:lpstr>
      <vt:lpstr>Country level scorecard</vt:lpstr>
      <vt:lpstr>Funding for non-dialysis CKD</vt:lpstr>
      <vt:lpstr>Funding for kidney replacement therapy (KRT)</vt:lpstr>
      <vt:lpstr>Providers primarily responsible for kidney failure care</vt:lpstr>
      <vt:lpstr>Shortage of kidney failure care providers</vt:lpstr>
      <vt:lpstr>Shortage of kidney failure care providers</vt:lpstr>
      <vt:lpstr>Prevalence of nephrologists and trainees </vt:lpstr>
      <vt:lpstr>Capacity for chronic dialysis (HD)</vt:lpstr>
      <vt:lpstr>Capacity for chronic dialysis (PD)</vt:lpstr>
      <vt:lpstr>Capacity for Kidney transplantation</vt:lpstr>
      <vt:lpstr>Capacity for Kidney transplantation (cont’d)</vt:lpstr>
      <vt:lpstr>Availability of services within dialysis care </vt:lpstr>
      <vt:lpstr>Availability of Home hemodialysis</vt:lpstr>
      <vt:lpstr>Capacity for conservative kidney management (CKM)</vt:lpstr>
      <vt:lpstr>Capacity for conservative kidney management (CKM) </vt:lpstr>
      <vt:lpstr>Funding for medications in CKD patients not on dialysis</vt:lpstr>
      <vt:lpstr>Funding for medications in all dialysis patients</vt:lpstr>
      <vt:lpstr>Funding for medications in all transplant patients</vt:lpstr>
      <vt:lpstr>Availability of official registry</vt:lpstr>
      <vt:lpstr>Summary of Findings</vt:lpstr>
      <vt:lpstr>Summary of Findings (cont’d)</vt:lpstr>
      <vt:lpstr>Implications</vt:lpstr>
      <vt:lpstr>Implications (cont’d)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Sandrine Damster</dc:creator>
  <cp:lastModifiedBy>Silvia ARRUEBO</cp:lastModifiedBy>
  <cp:revision>2</cp:revision>
  <cp:lastPrinted>2021-05-20T09:07:26Z</cp:lastPrinted>
  <dcterms:created xsi:type="dcterms:W3CDTF">2023-06-29T12:59:36Z</dcterms:created>
  <dcterms:modified xsi:type="dcterms:W3CDTF">2023-08-01T11:29:42Z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0x010100952EFDB3CC569C4C8709EF2E2FCD4DD1</vt:lpwstr>
  </property>
  <property fmtid="{D5CDD505-2E9C-101B-9397-08002B2CF9AE}" pid="3" name="MediaServiceImageTags">
    <vt:lpwstr/>
  </property>
</Properties>
</file>